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82" r:id="rId17"/>
    <p:sldId id="273" r:id="rId18"/>
    <p:sldId id="274" r:id="rId19"/>
    <p:sldId id="270" r:id="rId20"/>
    <p:sldId id="271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June 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June 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74074" y="3809822"/>
            <a:ext cx="5632011" cy="304817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Versículos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memorizar</a:t>
            </a:r>
            <a:endParaRPr lang="en-US" dirty="0" smtClean="0"/>
          </a:p>
          <a:p>
            <a:r>
              <a:rPr lang="es-MX" b="1" i="1" dirty="0" smtClean="0"/>
              <a:t>Efesios 5</a:t>
            </a:r>
            <a:r>
              <a:rPr lang="es-MX" b="1" i="1" dirty="0"/>
              <a:t>:</a:t>
            </a:r>
            <a:r>
              <a:rPr lang="es-MX" b="1" i="1" dirty="0" smtClean="0"/>
              <a:t>18</a:t>
            </a:r>
          </a:p>
          <a:p>
            <a:r>
              <a:rPr lang="es-MX" b="1" i="1" dirty="0" smtClean="0"/>
              <a:t>Efesios 1</a:t>
            </a:r>
            <a:r>
              <a:rPr lang="es-MX" b="1" i="1" dirty="0"/>
              <a:t>:13-</a:t>
            </a:r>
            <a:r>
              <a:rPr lang="es-MX" b="1" i="1" dirty="0" smtClean="0"/>
              <a:t>14</a:t>
            </a:r>
          </a:p>
          <a:p>
            <a:r>
              <a:rPr lang="es-MX" b="1" i="1" dirty="0" smtClean="0"/>
              <a:t>Romanos 6</a:t>
            </a:r>
            <a:r>
              <a:rPr lang="es-MX" b="1" i="1" dirty="0"/>
              <a:t>:</a:t>
            </a:r>
            <a:r>
              <a:rPr lang="es-MX" b="1" i="1" dirty="0" smtClean="0"/>
              <a:t>4,5</a:t>
            </a:r>
          </a:p>
          <a:p>
            <a:r>
              <a:rPr lang="es-MX" b="1" i="1" dirty="0" smtClean="0"/>
              <a:t>Colocenses 2:9</a:t>
            </a:r>
          </a:p>
          <a:p>
            <a:r>
              <a:rPr lang="es-MX" b="1" i="1" smtClean="0"/>
              <a:t>Isaías </a:t>
            </a:r>
            <a:r>
              <a:rPr lang="es-MX" b="1" i="1" dirty="0" smtClean="0"/>
              <a:t>9</a:t>
            </a:r>
            <a:r>
              <a:rPr lang="es-MX" b="1" i="1" dirty="0"/>
              <a:t>:</a:t>
            </a:r>
            <a:r>
              <a:rPr lang="es-MX" b="1" i="1" dirty="0" smtClean="0"/>
              <a:t>6</a:t>
            </a:r>
          </a:p>
          <a:p>
            <a:r>
              <a:rPr lang="es-MX" b="1" i="1" dirty="0" smtClean="0"/>
              <a:t>Filipenses 2</a:t>
            </a:r>
            <a:r>
              <a:rPr lang="es-MX" b="1" i="1" dirty="0"/>
              <a:t>:6,7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0873" y="333520"/>
            <a:ext cx="7949664" cy="3182879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1D9CE"/>
                </a:solidFill>
              </a:rPr>
              <a:t>Pneu</a:t>
            </a:r>
            <a:r>
              <a:rPr lang="en-US" sz="6600" dirty="0" err="1" smtClean="0"/>
              <a:t>matología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 smtClean="0"/>
              <a:t>              &amp; </a:t>
            </a:r>
            <a:br>
              <a:rPr lang="en-US" sz="6600" dirty="0" smtClean="0"/>
            </a:br>
            <a:r>
              <a:rPr lang="en-US" sz="6600" dirty="0" smtClean="0">
                <a:solidFill>
                  <a:srgbClr val="F1D9CE"/>
                </a:solidFill>
              </a:rPr>
              <a:t>CRIST</a:t>
            </a:r>
            <a:r>
              <a:rPr lang="en-US" sz="6600" dirty="0" smtClean="0"/>
              <a:t>OLOGÍA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6245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04717" y="1541322"/>
            <a:ext cx="5459245" cy="5316677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E.S. está  grandemente involucrado en la salvación de las personas.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Convence</a:t>
            </a:r>
            <a:r>
              <a:rPr lang="es-MX" dirty="0"/>
              <a:t>: Jn.16:8-11, convence de su necesidad de salvación, abre el entendimiento al evangelio. </a:t>
            </a:r>
            <a:r>
              <a:rPr lang="es-MX" dirty="0" smtClean="0"/>
              <a:t> </a:t>
            </a:r>
            <a:r>
              <a:rPr lang="es-MX" dirty="0"/>
              <a:t>El E.S. no salva, sólo convence y nuestro rol </a:t>
            </a:r>
            <a:r>
              <a:rPr lang="es-MX" dirty="0" smtClean="0"/>
              <a:t>es </a:t>
            </a:r>
            <a:r>
              <a:rPr lang="es-MX" dirty="0"/>
              <a:t>dar testimonio de nuestra experiencia.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Regenera</a:t>
            </a:r>
            <a:r>
              <a:rPr lang="es-MX" dirty="0"/>
              <a:t>: Nueva naturaleza, nacer de nuevo.  Tito 3:5; Efes.2:1,4-</a:t>
            </a:r>
            <a:r>
              <a:rPr lang="es-MX" dirty="0" smtClean="0"/>
              <a:t>6; Juan 3:5-6;8b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Habita/Mora</a:t>
            </a:r>
            <a:r>
              <a:rPr lang="es-MX" dirty="0"/>
              <a:t> </a:t>
            </a:r>
            <a:r>
              <a:rPr lang="es-MX" i="1" dirty="0"/>
              <a:t>en nosotros</a:t>
            </a:r>
            <a:r>
              <a:rPr lang="es-MX" dirty="0"/>
              <a:t>: Rom.8:9-11 Vive dentro de nosotros en forma </a:t>
            </a:r>
            <a:r>
              <a:rPr lang="es-MX" dirty="0" smtClean="0"/>
              <a:t>permanente.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Bautiza: </a:t>
            </a:r>
            <a:r>
              <a:rPr lang="es-MX" dirty="0"/>
              <a:t>Ser sumergido en algo, ser puesto en algo. Al momento de recibir a JC somos bautizados en el E.S. </a:t>
            </a:r>
            <a:r>
              <a:rPr lang="es-MX" dirty="0" smtClean="0"/>
              <a:t>         </a:t>
            </a:r>
            <a:r>
              <a:rPr lang="es-MX" dirty="0"/>
              <a:t>1Cor.12:13; Mateo 3:11; Rom.6:3-4; Gal.3:27 al final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775" y="265176"/>
            <a:ext cx="8731251" cy="1623949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OBRA Y LOS </a:t>
            </a:r>
            <a:r>
              <a:rPr lang="es-MX" b="1" dirty="0"/>
              <a:t>MINISTERIOS DEL ESPÍRITU </a:t>
            </a:r>
            <a:r>
              <a:rPr lang="es-MX" b="1" dirty="0">
                <a:solidFill>
                  <a:srgbClr val="F1D9CE"/>
                </a:solidFill>
              </a:rPr>
              <a:t>SANTO EN EL N</a:t>
            </a:r>
            <a:r>
              <a:rPr lang="es-MX" b="1" dirty="0">
                <a:solidFill>
                  <a:schemeClr val="tx1"/>
                </a:solidFill>
              </a:rPr>
              <a:t>UEVO</a:t>
            </a:r>
            <a:r>
              <a:rPr lang="es-MX" b="1" dirty="0">
                <a:solidFill>
                  <a:srgbClr val="F1D9CE"/>
                </a:solidFill>
              </a:rPr>
              <a:t> </a:t>
            </a:r>
            <a:r>
              <a:rPr lang="es-MX" b="1" dirty="0"/>
              <a:t>TESTAMENTO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2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29000" y="1571626"/>
            <a:ext cx="5434963" cy="5098770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i="1" dirty="0" smtClean="0"/>
              <a:t>Sella</a:t>
            </a:r>
            <a:r>
              <a:rPr lang="es-MX" dirty="0"/>
              <a:t>: G</a:t>
            </a:r>
            <a:r>
              <a:rPr lang="es-MX" dirty="0" smtClean="0"/>
              <a:t>arantía </a:t>
            </a:r>
            <a:r>
              <a:rPr lang="es-MX" dirty="0"/>
              <a:t>de nuestra salvación, nos da absoluta seguridad y una permanente relación con Dios. </a:t>
            </a:r>
            <a:r>
              <a:rPr lang="es-MX" dirty="0" smtClean="0"/>
              <a:t>                                                        Efes</a:t>
            </a:r>
            <a:r>
              <a:rPr lang="es-MX" dirty="0"/>
              <a:t>.1:13-14; Efesios 4:30; 2Cor.5:5; 2Cor.1:21-22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Da Seguridad de salvación</a:t>
            </a:r>
            <a:r>
              <a:rPr lang="es-MX" dirty="0"/>
              <a:t>: Completa confianza como creyentes </a:t>
            </a:r>
            <a:r>
              <a:rPr lang="es-MX" dirty="0" smtClean="0"/>
              <a:t>c/r </a:t>
            </a:r>
            <a:r>
              <a:rPr lang="es-MX" dirty="0"/>
              <a:t>a nuestra salvación, tenemos certeza de ir al cielo como creyentes. S</a:t>
            </a:r>
            <a:r>
              <a:rPr lang="es-MX" dirty="0" smtClean="0"/>
              <a:t>omos </a:t>
            </a:r>
            <a:r>
              <a:rPr lang="es-MX" dirty="0"/>
              <a:t>hijos, es una unión indisoluble. </a:t>
            </a:r>
            <a:r>
              <a:rPr lang="es-MX" dirty="0" smtClean="0"/>
              <a:t>      Rom</a:t>
            </a:r>
            <a:r>
              <a:rPr lang="es-MX" dirty="0"/>
              <a:t>.8:16-17; 1Jn.5:13; Gal.4:6 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Enseña:</a:t>
            </a:r>
            <a:r>
              <a:rPr lang="es-MX" dirty="0"/>
              <a:t> </a:t>
            </a:r>
            <a:r>
              <a:rPr lang="es-MX" dirty="0" smtClean="0"/>
              <a:t>A discernir </a:t>
            </a:r>
            <a:r>
              <a:rPr lang="es-MX" dirty="0"/>
              <a:t>la moral y la voluntad de Dios 1Cor.2:12,13. 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Reparte Dones Espirituales</a:t>
            </a:r>
            <a:r>
              <a:rPr lang="es-MX" dirty="0"/>
              <a:t>: Al ejercer estos dones, nosotros somos efectivos para Cristo.  1Cor.12:4,11;  Rom.12;  Efes.4;  1Ped.4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Llena/Llenura</a:t>
            </a:r>
            <a:r>
              <a:rPr lang="es-MX" dirty="0"/>
              <a:t> </a:t>
            </a:r>
            <a:r>
              <a:rPr lang="es-MX" i="1" dirty="0"/>
              <a:t>(Dando poder):</a:t>
            </a:r>
            <a:r>
              <a:rPr lang="es-MX" dirty="0"/>
              <a:t> Descripción de la apertura individual a la voluntad del E.S., para ser influenciado por el E.S.  Caminando en el E.S., poniendo nuestra mente en las cosas del E.S. Alejándonos del pecado.  Efesios 5:18; Hechos 2:</a:t>
            </a:r>
            <a:r>
              <a:rPr lang="es-MX" dirty="0" smtClean="0"/>
              <a:t>4; </a:t>
            </a:r>
            <a:r>
              <a:rPr lang="es-MX" dirty="0"/>
              <a:t>Hechos 4:</a:t>
            </a:r>
            <a:r>
              <a:rPr lang="es-MX" dirty="0" smtClean="0"/>
              <a:t>8; </a:t>
            </a:r>
            <a:r>
              <a:rPr lang="es-MX" dirty="0"/>
              <a:t>Gal.5:16,18,25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652" y="142876"/>
            <a:ext cx="8985250" cy="1524724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OBRA Y LOS </a:t>
            </a:r>
            <a:r>
              <a:rPr lang="es-MX" b="1" dirty="0"/>
              <a:t>MINISTERIOS DEL ESPÍRITU </a:t>
            </a:r>
            <a:r>
              <a:rPr lang="es-MX" b="1" dirty="0">
                <a:solidFill>
                  <a:srgbClr val="F1D9CE"/>
                </a:solidFill>
              </a:rPr>
              <a:t>SANTO EN EL N</a:t>
            </a:r>
            <a:r>
              <a:rPr lang="es-MX" b="1" dirty="0">
                <a:solidFill>
                  <a:schemeClr val="tx1"/>
                </a:solidFill>
              </a:rPr>
              <a:t>UEVO</a:t>
            </a:r>
            <a:r>
              <a:rPr lang="es-MX" b="1" dirty="0">
                <a:solidFill>
                  <a:srgbClr val="F1D9CE"/>
                </a:solidFill>
              </a:rPr>
              <a:t> </a:t>
            </a:r>
            <a:r>
              <a:rPr lang="es-MX" b="1" dirty="0"/>
              <a:t>TESTAMENTO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9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2143125"/>
            <a:ext cx="5120640" cy="4283544"/>
          </a:xfrm>
        </p:spPr>
        <p:txBody>
          <a:bodyPr>
            <a:normAutofit/>
          </a:bodyPr>
          <a:lstStyle/>
          <a:p>
            <a:r>
              <a:rPr lang="es-MX" dirty="0"/>
              <a:t>Dado que enfoque de cristianismo es en Cristo debemos conocer su persona y su obra.  </a:t>
            </a:r>
            <a:r>
              <a:rPr lang="es-MX" dirty="0" smtClean="0"/>
              <a:t>               </a:t>
            </a:r>
            <a:r>
              <a:rPr lang="es-MX" u="sng" dirty="0" smtClean="0"/>
              <a:t>Soteriología</a:t>
            </a:r>
            <a:r>
              <a:rPr lang="es-MX" dirty="0"/>
              <a:t>: Estudio de su obra, solución de Dios para el hombre </a:t>
            </a:r>
            <a:r>
              <a:rPr lang="es-MX" dirty="0" smtClean="0"/>
              <a:t>en relaci</a:t>
            </a:r>
            <a:r>
              <a:rPr lang="es-MX" dirty="0" smtClean="0"/>
              <a:t>ón</a:t>
            </a:r>
            <a:r>
              <a:rPr lang="es-MX" dirty="0" smtClean="0"/>
              <a:t> </a:t>
            </a:r>
            <a:r>
              <a:rPr lang="es-MX" dirty="0"/>
              <a:t>a</a:t>
            </a:r>
            <a:r>
              <a:rPr lang="es-MX" dirty="0" smtClean="0"/>
              <a:t>l </a:t>
            </a:r>
            <a:r>
              <a:rPr lang="es-MX" dirty="0"/>
              <a:t>mal. </a:t>
            </a:r>
            <a:endParaRPr lang="es-MX" dirty="0" smtClean="0"/>
          </a:p>
          <a:p>
            <a:r>
              <a:rPr lang="es-MX" u="sng" dirty="0" smtClean="0"/>
              <a:t>Cristología</a:t>
            </a:r>
            <a:r>
              <a:rPr lang="es-MX" dirty="0"/>
              <a:t>, estudio de su persona.  Están relacionados, lo que Cristo es, determina lo que puede hacer.</a:t>
            </a:r>
            <a:endParaRPr lang="en-US" dirty="0"/>
          </a:p>
          <a:p>
            <a:r>
              <a:rPr lang="es-MX" b="1" dirty="0"/>
              <a:t> 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512" y="1"/>
            <a:ext cx="7989024" cy="1985498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                                </a:t>
            </a:r>
            <a:r>
              <a:rPr lang="es-MX" sz="4400" b="1" dirty="0" smtClean="0"/>
              <a:t>CRISTOLOGÍA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Definición</a:t>
            </a:r>
            <a:r>
              <a:rPr lang="es-MX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  </a:t>
            </a:r>
            <a:r>
              <a:rPr lang="es-MX" b="1" dirty="0"/>
              <a:t>La persona de Cristo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9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0125" y="2206625"/>
            <a:ext cx="5323838" cy="4476750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Exclusividad de Cristo</a:t>
            </a:r>
            <a:endParaRPr lang="en-US" b="1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Clama ser Dios</a:t>
            </a:r>
            <a:r>
              <a:rPr lang="es-MX" dirty="0"/>
              <a:t>; </a:t>
            </a:r>
            <a:r>
              <a:rPr lang="es-MX" dirty="0" smtClean="0"/>
              <a:t>diferente a </a:t>
            </a:r>
            <a:r>
              <a:rPr lang="es-MX" i="1" dirty="0" smtClean="0"/>
              <a:t>las </a:t>
            </a:r>
            <a:r>
              <a:rPr lang="es-MX" i="1" dirty="0"/>
              <a:t>otras </a:t>
            </a:r>
            <a:r>
              <a:rPr lang="es-MX" i="1" dirty="0" smtClean="0"/>
              <a:t>religiones que </a:t>
            </a:r>
            <a:r>
              <a:rPr lang="es-MX" i="1" dirty="0"/>
              <a:t>sólo claman ser profetas</a:t>
            </a:r>
            <a:r>
              <a:rPr lang="es-MX" dirty="0"/>
              <a:t>. </a:t>
            </a:r>
            <a:r>
              <a:rPr lang="es-MX" i="1" dirty="0" smtClean="0"/>
              <a:t>Sólo </a:t>
            </a:r>
            <a:r>
              <a:rPr lang="es-MX" i="1" dirty="0"/>
              <a:t>Jesús clama ser Dios,  único camino de salvación.  </a:t>
            </a:r>
            <a:r>
              <a:rPr lang="es-MX" dirty="0"/>
              <a:t>Hechos 4:12; Juan 14:6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Cristianismo no es una religión sino una relación</a:t>
            </a:r>
            <a:r>
              <a:rPr lang="es-MX" dirty="0"/>
              <a:t>.  Filipenses 3:6-8</a:t>
            </a:r>
            <a:r>
              <a:rPr lang="es-MX" dirty="0" smtClean="0"/>
              <a:t>.              HECHO VS. HACER</a:t>
            </a:r>
            <a:endParaRPr lang="en-US" dirty="0" smtClean="0"/>
          </a:p>
          <a:p>
            <a:r>
              <a:rPr lang="es-MX" dirty="0" smtClean="0"/>
              <a:t> </a:t>
            </a:r>
            <a:endParaRPr lang="en-US" dirty="0" smtClean="0"/>
          </a:p>
          <a:p>
            <a:pPr marL="342900" indent="-342900">
              <a:buFont typeface="Wingdings" charset="2"/>
              <a:buChar char="²"/>
            </a:pPr>
            <a:r>
              <a:rPr lang="es-MX" i="1" dirty="0" smtClean="0"/>
              <a:t>...Vivir nuestras vidas como discípulos de Cristo</a:t>
            </a:r>
            <a:r>
              <a:rPr lang="es-MX" dirty="0" smtClean="0"/>
              <a:t>: Cristo vivió como hombre confiando y dependiendo de Dios.  Debemos ser imitadores de Jesús y dependientes.</a:t>
            </a:r>
            <a:endParaRPr lang="en-US" dirty="0" smtClean="0"/>
          </a:p>
          <a:p>
            <a:r>
              <a:rPr lang="es-MX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7830" y="265176"/>
            <a:ext cx="5892007" cy="1433449"/>
          </a:xfrm>
        </p:spPr>
        <p:txBody>
          <a:bodyPr/>
          <a:lstStyle/>
          <a:p>
            <a:r>
              <a:rPr lang="es-MX" b="1" dirty="0" smtClean="0"/>
              <a:t>ASPECTOS </a:t>
            </a:r>
            <a:r>
              <a:rPr lang="es-MX" b="1" dirty="0"/>
              <a:t>IMPORTANTES DE LA CRISTOLOGÍA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799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56001" y="1666874"/>
            <a:ext cx="5304536" cy="4841875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Definición: “dos naturalezas” </a:t>
            </a:r>
            <a:endParaRPr lang="es-MX" dirty="0" smtClean="0"/>
          </a:p>
          <a:p>
            <a:pPr lvl="0"/>
            <a:r>
              <a:rPr lang="es-MX" dirty="0" smtClean="0"/>
              <a:t>(</a:t>
            </a:r>
            <a:r>
              <a:rPr lang="es-MX" dirty="0"/>
              <a:t>totalmente humano y totalmente divino) están inseparablemente unidas en una persona.  </a:t>
            </a:r>
            <a:endParaRPr lang="es-MX" dirty="0" smtClean="0"/>
          </a:p>
          <a:p>
            <a:pPr lvl="0"/>
            <a:r>
              <a:rPr lang="es-MX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 </a:t>
            </a:r>
            <a:r>
              <a:rPr lang="es-MX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100% Dios y 100% humano.  </a:t>
            </a:r>
            <a:endParaRPr lang="es-MX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/>
            <a:endParaRPr lang="es-MX" dirty="0"/>
          </a:p>
          <a:p>
            <a:pPr lvl="0"/>
            <a:r>
              <a:rPr lang="es-MX" dirty="0" smtClean="0"/>
              <a:t>Colosenses </a:t>
            </a:r>
            <a:r>
              <a:rPr lang="es-MX" dirty="0"/>
              <a:t>2:9; Colosenses 1:19</a:t>
            </a:r>
            <a:endParaRPr lang="en-US" dirty="0"/>
          </a:p>
          <a:p>
            <a:pPr lvl="0"/>
            <a:endParaRPr lang="es-MX" dirty="0" smtClean="0"/>
          </a:p>
          <a:p>
            <a:pPr lvl="0"/>
            <a:r>
              <a:rPr lang="es-MX" dirty="0" smtClean="0"/>
              <a:t>Isaías </a:t>
            </a:r>
            <a:r>
              <a:rPr lang="es-MX" dirty="0"/>
              <a:t>9:6-7  Mesías significa Hombre y Dios.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3841" y="528320"/>
            <a:ext cx="8257286" cy="1138555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ENCARNACIÓN</a:t>
            </a:r>
            <a:r>
              <a:rPr lang="es-MX" b="1" dirty="0"/>
              <a:t> – UNIÓN HIPOSTÁTICA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9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12562" y="1401445"/>
            <a:ext cx="5397171" cy="511175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s-MX" sz="8000" dirty="0"/>
              <a:t>Referencias: </a:t>
            </a:r>
            <a:r>
              <a:rPr lang="es-MX" sz="8000" dirty="0" smtClean="0"/>
              <a:t>Juan 8</a:t>
            </a:r>
            <a:r>
              <a:rPr lang="es-MX" sz="8000" dirty="0"/>
              <a:t>:40-</a:t>
            </a:r>
            <a:r>
              <a:rPr lang="es-MX" sz="8000" dirty="0" smtClean="0"/>
              <a:t>41;1Timoteo 2</a:t>
            </a:r>
            <a:r>
              <a:rPr lang="es-MX" sz="8000" dirty="0"/>
              <a:t>:5; </a:t>
            </a:r>
            <a:r>
              <a:rPr lang="es-MX" sz="8000" dirty="0" smtClean="0"/>
              <a:t>Hebreos 2</a:t>
            </a:r>
            <a:r>
              <a:rPr lang="es-MX" sz="8000" dirty="0"/>
              <a:t>:14,17</a:t>
            </a:r>
            <a:endParaRPr lang="en-US" sz="8000" dirty="0"/>
          </a:p>
          <a:p>
            <a:pPr lvl="0"/>
            <a:endParaRPr lang="es-MX" sz="8000" i="1" dirty="0" smtClean="0"/>
          </a:p>
          <a:p>
            <a:pPr lvl="0"/>
            <a:endParaRPr lang="es-MX" sz="8000" i="1" dirty="0"/>
          </a:p>
          <a:p>
            <a:pPr lvl="0"/>
            <a:r>
              <a:rPr lang="es-MX" sz="8000" b="1" i="1" dirty="0" smtClean="0"/>
              <a:t>Jesús </a:t>
            </a:r>
            <a:r>
              <a:rPr lang="es-MX" sz="8000" b="1" i="1" dirty="0"/>
              <a:t>vivió como persona</a:t>
            </a:r>
            <a:r>
              <a:rPr lang="es-MX" sz="8000" dirty="0"/>
              <a:t>; </a:t>
            </a:r>
            <a:r>
              <a:rPr lang="es-MX" sz="8000" dirty="0" smtClean="0"/>
              <a:t>Juan19</a:t>
            </a:r>
            <a:r>
              <a:rPr lang="es-MX" sz="8000" dirty="0"/>
              <a:t>:33  Mateo y Lucas realmente establecieron la humanidad de </a:t>
            </a:r>
            <a:r>
              <a:rPr lang="es-MX" sz="8000" dirty="0" smtClean="0"/>
              <a:t>Cristo</a:t>
            </a:r>
            <a:r>
              <a:rPr lang="es-MX" sz="8000" dirty="0" smtClean="0"/>
              <a:t>…</a:t>
            </a:r>
            <a:endParaRPr lang="en-US" sz="8000" dirty="0"/>
          </a:p>
          <a:p>
            <a:r>
              <a:rPr lang="es-MX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987" y="373425"/>
            <a:ext cx="5999573" cy="109093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1D9CE"/>
                </a:solidFill>
              </a:rPr>
              <a:t>COMPLET</a:t>
            </a:r>
            <a:r>
              <a:rPr lang="es-MX" b="1" dirty="0"/>
              <a:t>AMENTE HUMANO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5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74074" y="1003787"/>
            <a:ext cx="5632012" cy="5743574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s-MX" sz="8000" b="1" i="1" dirty="0" smtClean="0"/>
              <a:t>Importancia </a:t>
            </a:r>
            <a:r>
              <a:rPr lang="es-MX" sz="8000" b="1" i="1" dirty="0"/>
              <a:t>de la humanidad de Cristo</a:t>
            </a:r>
            <a:r>
              <a:rPr lang="es-MX" sz="8000" b="1" dirty="0"/>
              <a:t>. </a:t>
            </a:r>
            <a:endParaRPr lang="en-US" sz="8000" b="1" dirty="0"/>
          </a:p>
          <a:p>
            <a:pPr marL="1143000" lvl="0" indent="-1143000">
              <a:buFont typeface="Wingdings" charset="2"/>
              <a:buChar char="²"/>
            </a:pPr>
            <a:r>
              <a:rPr lang="es-MX" sz="8000" i="1" dirty="0"/>
              <a:t>Establecerá una nueva humanidad</a:t>
            </a:r>
            <a:r>
              <a:rPr lang="es-MX" sz="8000" dirty="0"/>
              <a:t>;  Rom.5:12-19  </a:t>
            </a:r>
            <a:endParaRPr lang="es-MX" sz="8000" dirty="0" smtClean="0"/>
          </a:p>
          <a:p>
            <a:pPr marL="1143000" lvl="0" indent="-1143000">
              <a:buFont typeface="Wingdings" charset="2"/>
              <a:buChar char="²"/>
            </a:pPr>
            <a:endParaRPr lang="es-MX" sz="8000" i="1" dirty="0"/>
          </a:p>
          <a:p>
            <a:pPr marL="1143000" lvl="0" indent="-1143000">
              <a:buFont typeface="Wingdings" charset="2"/>
              <a:buChar char="²"/>
            </a:pPr>
            <a:r>
              <a:rPr lang="es-MX" sz="8000" i="1" dirty="0" smtClean="0"/>
              <a:t>Mesías </a:t>
            </a:r>
            <a:r>
              <a:rPr lang="es-MX" sz="8000" i="1" dirty="0" smtClean="0"/>
              <a:t>sufrido para relacionarse e identificarse con nosotros</a:t>
            </a:r>
            <a:r>
              <a:rPr lang="es-MX" sz="8000" dirty="0" smtClean="0"/>
              <a:t>. </a:t>
            </a:r>
            <a:endParaRPr lang="es-MX" sz="8000" dirty="0" smtClean="0"/>
          </a:p>
          <a:p>
            <a:pPr lvl="0"/>
            <a:r>
              <a:rPr lang="es-MX" sz="8000" dirty="0"/>
              <a:t>	</a:t>
            </a:r>
            <a:r>
              <a:rPr lang="es-MX" sz="8000" dirty="0" smtClean="0"/>
              <a:t>Heb</a:t>
            </a:r>
            <a:r>
              <a:rPr lang="es-MX" sz="8000" dirty="0" smtClean="0"/>
              <a:t>.2:17-18; Heb.4:14-15.  </a:t>
            </a:r>
            <a:endParaRPr lang="es-MX" sz="8000" dirty="0" smtClean="0"/>
          </a:p>
          <a:p>
            <a:pPr marL="1143000" lvl="0" indent="-1143000">
              <a:buFont typeface="Wingdings" charset="2"/>
              <a:buChar char="²"/>
            </a:pPr>
            <a:endParaRPr lang="en-US" sz="8000" dirty="0" smtClean="0"/>
          </a:p>
          <a:p>
            <a:pPr marL="1143000" lvl="0" indent="-1143000">
              <a:buFont typeface="Wingdings" charset="2"/>
              <a:buChar char="²"/>
            </a:pPr>
            <a:r>
              <a:rPr lang="es-MX" sz="8000" i="1" dirty="0" smtClean="0"/>
              <a:t>Humanidad </a:t>
            </a:r>
            <a:r>
              <a:rPr lang="es-MX" sz="8000" i="1" dirty="0"/>
              <a:t>sin pecado</a:t>
            </a:r>
            <a:r>
              <a:rPr lang="es-MX" sz="8000" dirty="0"/>
              <a:t> – Exclusividad de Su Humanidad. </a:t>
            </a:r>
            <a:endParaRPr lang="en-US" sz="8000" dirty="0"/>
          </a:p>
          <a:p>
            <a:r>
              <a:rPr lang="es-MX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987" y="373425"/>
            <a:ext cx="5999573" cy="109093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F1D9CE"/>
                </a:solidFill>
              </a:rPr>
              <a:t>COMPLET</a:t>
            </a:r>
            <a:r>
              <a:rPr lang="es-MX" b="1" dirty="0"/>
              <a:t>AMENTE HUMANO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4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60750" y="1206500"/>
            <a:ext cx="5403213" cy="53498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i="1" dirty="0"/>
              <a:t>Referencias</a:t>
            </a:r>
            <a:r>
              <a:rPr lang="es-MX" dirty="0"/>
              <a:t>: Jn.1:1-3; Heb.1:3; Col.2:9</a:t>
            </a:r>
            <a:endParaRPr lang="en-US" dirty="0"/>
          </a:p>
          <a:p>
            <a:pPr lvl="0"/>
            <a:r>
              <a:rPr lang="es-MX" b="1" i="1" dirty="0"/>
              <a:t>Conceptos errados de Cristo</a:t>
            </a:r>
            <a:r>
              <a:rPr lang="es-MX" dirty="0"/>
              <a:t>: </a:t>
            </a:r>
            <a:endParaRPr lang="es-MX" dirty="0" smtClean="0"/>
          </a:p>
          <a:p>
            <a:pPr marL="342900" lvl="0" indent="-342900">
              <a:buFont typeface="Arial"/>
              <a:buChar char="•"/>
            </a:pPr>
            <a:r>
              <a:rPr lang="es-MX" dirty="0" smtClean="0"/>
              <a:t>Él </a:t>
            </a:r>
            <a:r>
              <a:rPr lang="es-MX" dirty="0"/>
              <a:t>realmente </a:t>
            </a:r>
            <a:r>
              <a:rPr lang="es-MX" b="1" dirty="0"/>
              <a:t>no era Dios </a:t>
            </a:r>
            <a:r>
              <a:rPr lang="es-MX" dirty="0"/>
              <a:t>era el “Hijo de Dios”, es decir </a:t>
            </a:r>
            <a:r>
              <a:rPr lang="es-MX" b="1" dirty="0"/>
              <a:t>creado por Dios</a:t>
            </a:r>
            <a:r>
              <a:rPr lang="es-MX" dirty="0"/>
              <a:t>; Daniel 7 y 9, habla de los títulos del Mesías “Hijo de Dios, Hijo del Hombre” que significan Mesías de Esperanza, Cristo tomó estos títulos de Daniel, para mostrarles a los judíos que él era el Mesías prometido. </a:t>
            </a:r>
            <a:endParaRPr lang="es-MX" dirty="0" smtClean="0"/>
          </a:p>
          <a:p>
            <a:pPr marL="342900" lvl="0" indent="-342900">
              <a:buFont typeface="Arial"/>
              <a:buChar char="•"/>
            </a:pPr>
            <a:r>
              <a:rPr lang="es-MX" dirty="0" smtClean="0"/>
              <a:t>Era </a:t>
            </a:r>
            <a:r>
              <a:rPr lang="es-MX" dirty="0"/>
              <a:t>el “primogénito”  Colosenses 1:15-16, </a:t>
            </a:r>
            <a:r>
              <a:rPr lang="es-MX" b="1" dirty="0" smtClean="0"/>
              <a:t>el primer creado</a:t>
            </a:r>
            <a:r>
              <a:rPr lang="es-MX" dirty="0" smtClean="0"/>
              <a:t>; primogénito </a:t>
            </a:r>
            <a:r>
              <a:rPr lang="es-MX" dirty="0"/>
              <a:t>era un término legal  que Pablo tomó de las leyes Romanas, que significa heredero, Cristo es el heredero de todo lo creado, él es el dueño.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8069" y="520459"/>
            <a:ext cx="7431786" cy="852805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rgbClr val="F1D9CE"/>
                </a:solidFill>
              </a:rPr>
              <a:t>COMPLE</a:t>
            </a:r>
            <a:r>
              <a:rPr lang="es-MX" b="1" dirty="0"/>
              <a:t>TAMENTE DIVINO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3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2" y="1158875"/>
            <a:ext cx="5400677" cy="5334000"/>
          </a:xfrm>
        </p:spPr>
        <p:txBody>
          <a:bodyPr>
            <a:normAutofit/>
          </a:bodyPr>
          <a:lstStyle/>
          <a:p>
            <a:pPr lvl="0"/>
            <a:r>
              <a:rPr lang="es-MX" i="1" dirty="0"/>
              <a:t>Referencias</a:t>
            </a:r>
            <a:r>
              <a:rPr lang="es-MX" dirty="0"/>
              <a:t>: Jn.8:58; 14:9; 17:5; </a:t>
            </a:r>
            <a:endParaRPr lang="es-MX" dirty="0" smtClean="0"/>
          </a:p>
          <a:p>
            <a:pPr lvl="0"/>
            <a:r>
              <a:rPr lang="es-MX" dirty="0" smtClean="0"/>
              <a:t>“</a:t>
            </a:r>
            <a:r>
              <a:rPr lang="es-MX" b="1" i="1" dirty="0"/>
              <a:t>Yo soy</a:t>
            </a:r>
            <a:r>
              <a:rPr lang="es-MX" dirty="0"/>
              <a:t>”  se refiere a su preexistencia y su deidad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Judíos comprendieron que Jesús clamaba ser Dios</a:t>
            </a:r>
            <a:r>
              <a:rPr lang="es-MX" dirty="0"/>
              <a:t>.  Marcos 2:5-12, podía perdonar pecados. </a:t>
            </a:r>
            <a:r>
              <a:rPr lang="es-MX" dirty="0" smtClean="0"/>
              <a:t>         Juan </a:t>
            </a:r>
            <a:r>
              <a:rPr lang="es-MX" dirty="0"/>
              <a:t>10:</a:t>
            </a:r>
            <a:r>
              <a:rPr lang="es-MX" dirty="0" smtClean="0"/>
              <a:t>33</a:t>
            </a:r>
          </a:p>
          <a:p>
            <a:pPr lvl="0"/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Usaba títulos de Dios</a:t>
            </a:r>
            <a:r>
              <a:rPr lang="es-MX" dirty="0"/>
              <a:t>: Gen.18; el juicio es reservado para Dios, y Jesús clama que él va hacer el juicio.  Mat.25:31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125" y="319405"/>
            <a:ext cx="5080000" cy="1090930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 smtClean="0"/>
              <a:t>JESÚS </a:t>
            </a:r>
            <a:r>
              <a:rPr lang="es-MX" b="1" dirty="0"/>
              <a:t>CLAMA SER DIOS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0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56000" y="1873250"/>
            <a:ext cx="5307963" cy="4619625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Revela Dios a los hombres</a:t>
            </a:r>
            <a:r>
              <a:rPr lang="es-MX" dirty="0"/>
              <a:t> (no hay especulaciones como en otras religiones), tenemos a un hombre hablándonos de Dios. Juan 14:6-10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Debe ser Dios para pagar por los pecados</a:t>
            </a:r>
            <a:r>
              <a:rPr lang="es-MX" dirty="0"/>
              <a:t>.  Dios puso castigo eterno sobre Cristo, Cristo tomó todo eso por ser Dios.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25" y="687070"/>
            <a:ext cx="9032875" cy="868680"/>
          </a:xfrm>
        </p:spPr>
        <p:txBody>
          <a:bodyPr/>
          <a:lstStyle/>
          <a:p>
            <a:pPr lvl="0"/>
            <a:r>
              <a:rPr lang="es-MX" b="1" dirty="0">
                <a:solidFill>
                  <a:srgbClr val="F1D9CE"/>
                </a:solidFill>
              </a:rPr>
              <a:t>IMPORTANCIA</a:t>
            </a:r>
            <a:r>
              <a:rPr lang="es-MX" b="1" dirty="0"/>
              <a:t> DE LA DEIDAD DE </a:t>
            </a:r>
            <a:r>
              <a:rPr lang="es-MX" b="1" dirty="0" smtClean="0"/>
              <a:t>JESÚS: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14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99733" y="1603376"/>
            <a:ext cx="5632012" cy="512762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s-MX" b="1" dirty="0"/>
              <a:t>Definición</a:t>
            </a:r>
            <a:r>
              <a:rPr lang="es-MX" dirty="0"/>
              <a:t>: Estudio del Espíritu Santo, completamente libre de pecado.  Jn.4:</a:t>
            </a:r>
            <a:r>
              <a:rPr lang="es-MX" dirty="0" smtClean="0"/>
              <a:t>24</a:t>
            </a:r>
          </a:p>
          <a:p>
            <a:endParaRPr lang="en-US" sz="1600" dirty="0"/>
          </a:p>
          <a:p>
            <a:pPr marL="342900" lvl="0" indent="-342900">
              <a:buFont typeface="Arial"/>
              <a:buChar char="•"/>
            </a:pPr>
            <a:r>
              <a:rPr lang="en-US" b="1" dirty="0" err="1" smtClean="0"/>
              <a:t>Identidad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PERSONA. </a:t>
            </a:r>
            <a:r>
              <a:rPr lang="es-MX" dirty="0" smtClean="0"/>
              <a:t>Es inmaterial, invisible, no es una fuerza, no es una </a:t>
            </a:r>
            <a:r>
              <a:rPr lang="es-MX" i="1" dirty="0" smtClean="0"/>
              <a:t>parte</a:t>
            </a:r>
            <a:r>
              <a:rPr lang="es-MX" dirty="0" smtClean="0"/>
              <a:t> de Dios, no es una “cosa”.</a:t>
            </a:r>
          </a:p>
          <a:p>
            <a:pPr marL="342900" lvl="0" indent="-342900">
              <a:buFont typeface="Arial"/>
              <a:buChar char="•"/>
            </a:pPr>
            <a:r>
              <a:rPr lang="es-MX" sz="2600" b="1" dirty="0" smtClean="0">
                <a:solidFill>
                  <a:srgbClr val="2E2224"/>
                </a:solidFill>
              </a:rPr>
              <a:t>Pronombre </a:t>
            </a:r>
            <a:r>
              <a:rPr lang="es-MX" sz="2600" b="1" dirty="0">
                <a:solidFill>
                  <a:srgbClr val="2E2224"/>
                </a:solidFill>
              </a:rPr>
              <a:t>personal “Él” </a:t>
            </a:r>
            <a:r>
              <a:rPr lang="es-MX" dirty="0" smtClean="0"/>
              <a:t>Pneuma es neutro, no tiene género, pero se le describe  como “Él”. Juan 16</a:t>
            </a:r>
            <a:r>
              <a:rPr lang="es-MX" dirty="0"/>
              <a:t>:13-14; Efesios 1:</a:t>
            </a:r>
            <a:r>
              <a:rPr lang="es-MX" dirty="0" smtClean="0"/>
              <a:t>17(por su Espíritu); Efesios 1</a:t>
            </a:r>
            <a:r>
              <a:rPr lang="es-MX" dirty="0"/>
              <a:t>:13-</a:t>
            </a:r>
            <a:r>
              <a:rPr lang="es-MX" dirty="0" smtClean="0"/>
              <a:t>14.</a:t>
            </a:r>
            <a:endParaRPr lang="en-US" sz="1600" dirty="0"/>
          </a:p>
          <a:p>
            <a:r>
              <a:rPr lang="es-MX" b="1" dirty="0"/>
              <a:t> 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286" y="372003"/>
            <a:ext cx="5400677" cy="886689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pneumatología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88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51050" y="1040486"/>
            <a:ext cx="5409486" cy="5073507"/>
          </a:xfrm>
        </p:spPr>
        <p:txBody>
          <a:bodyPr>
            <a:normAutofit/>
          </a:bodyPr>
          <a:lstStyle/>
          <a:p>
            <a:pPr lvl="0"/>
            <a:r>
              <a:rPr lang="es-MX" i="1" dirty="0"/>
              <a:t>Referencias</a:t>
            </a:r>
            <a:r>
              <a:rPr lang="es-MX" dirty="0"/>
              <a:t>: Filipenses 2:6-7</a:t>
            </a:r>
            <a:endParaRPr lang="en-US" sz="1600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Se vació a sí mismo de :</a:t>
            </a:r>
            <a:endParaRPr lang="en-US" sz="1600" dirty="0"/>
          </a:p>
          <a:p>
            <a:pPr marL="800100" lvl="1" indent="-342900" algn="l">
              <a:buFont typeface="Arial"/>
              <a:buChar char="•"/>
            </a:pPr>
            <a:r>
              <a:rPr lang="es-MX" dirty="0">
                <a:solidFill>
                  <a:schemeClr val="tx1"/>
                </a:solidFill>
              </a:rPr>
              <a:t>Se vació de sus </a:t>
            </a:r>
            <a:r>
              <a:rPr lang="es-MX" i="1" dirty="0">
                <a:solidFill>
                  <a:schemeClr val="tx1"/>
                </a:solidFill>
              </a:rPr>
              <a:t>privilegios divinos</a:t>
            </a:r>
            <a:r>
              <a:rPr lang="es-MX" dirty="0">
                <a:solidFill>
                  <a:schemeClr val="tx1"/>
                </a:solidFill>
              </a:rPr>
              <a:t> Fil.2:7</a:t>
            </a:r>
            <a:endParaRPr lang="en-US" sz="1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s-MX" i="1" dirty="0">
                <a:solidFill>
                  <a:schemeClr val="tx1"/>
                </a:solidFill>
              </a:rPr>
              <a:t>Independiente de los atributos</a:t>
            </a:r>
            <a:r>
              <a:rPr lang="es-MX" dirty="0">
                <a:solidFill>
                  <a:schemeClr val="tx1"/>
                </a:solidFill>
              </a:rPr>
              <a:t>. </a:t>
            </a:r>
            <a:r>
              <a:rPr lang="es-MX" dirty="0" smtClean="0">
                <a:solidFill>
                  <a:schemeClr val="tx1"/>
                </a:solidFill>
              </a:rPr>
              <a:t>Voluntariamente </a:t>
            </a:r>
            <a:r>
              <a:rPr lang="es-MX" dirty="0">
                <a:solidFill>
                  <a:schemeClr val="tx1"/>
                </a:solidFill>
              </a:rPr>
              <a:t>decidió no </a:t>
            </a:r>
            <a:r>
              <a:rPr lang="es-MX" dirty="0" smtClean="0">
                <a:solidFill>
                  <a:schemeClr val="tx1"/>
                </a:solidFill>
              </a:rPr>
              <a:t>usar sus atributos. </a:t>
            </a:r>
            <a:r>
              <a:rPr lang="es-MX" dirty="0">
                <a:solidFill>
                  <a:schemeClr val="tx1"/>
                </a:solidFill>
              </a:rPr>
              <a:t>Mat. 24:36; Marcos 6:5; Jn.4:4; Heb.9:14: Jn.5:30; </a:t>
            </a:r>
            <a:endParaRPr lang="en-US" sz="1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/>
              <a:buChar char="•"/>
            </a:pPr>
            <a:r>
              <a:rPr lang="es-MX" i="1" dirty="0">
                <a:solidFill>
                  <a:schemeClr val="tx1"/>
                </a:solidFill>
              </a:rPr>
              <a:t>Se hizo como nosotros en todas las cosas</a:t>
            </a:r>
            <a:r>
              <a:rPr lang="es-MX" dirty="0">
                <a:solidFill>
                  <a:schemeClr val="tx1"/>
                </a:solidFill>
              </a:rPr>
              <a:t>. 1Cor.15:21; 1Cor.15:3 Heb.2:17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s-MX" dirty="0">
                <a:solidFill>
                  <a:schemeClr val="tx1"/>
                </a:solidFill>
              </a:rPr>
              <a:t> 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Vivió en Dependencia del Padre</a:t>
            </a:r>
            <a:endParaRPr lang="en-US" b="1" dirty="0"/>
          </a:p>
          <a:p>
            <a:r>
              <a:rPr lang="es-MX" dirty="0"/>
              <a:t>      Jn.5:19; Jn.14:10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44758"/>
            <a:ext cx="4868486" cy="1250838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/>
              <a:t>KENOSIS: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86738" y="1271384"/>
            <a:ext cx="5657261" cy="5586615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Humillación de Cristo:</a:t>
            </a:r>
            <a:endParaRPr lang="en-US" b="1" dirty="0"/>
          </a:p>
          <a:p>
            <a:pPr marL="342900" lvl="0" indent="-342900">
              <a:buFont typeface="Arial"/>
              <a:buChar char="•"/>
            </a:pPr>
            <a:r>
              <a:rPr lang="es-MX" dirty="0"/>
              <a:t>Dejó su medio ambiente con Dios; </a:t>
            </a:r>
            <a:r>
              <a:rPr lang="es-MX" dirty="0" smtClean="0"/>
              <a:t>Se </a:t>
            </a:r>
            <a:r>
              <a:rPr lang="es-MX" dirty="0"/>
              <a:t>sometió a su propia creación, </a:t>
            </a:r>
            <a:r>
              <a:rPr lang="es-MX" dirty="0" smtClean="0"/>
              <a:t>Tortura </a:t>
            </a:r>
            <a:r>
              <a:rPr lang="es-MX" dirty="0"/>
              <a:t>física, Isaías 53;  </a:t>
            </a:r>
            <a:endParaRPr lang="es-MX" dirty="0" smtClean="0"/>
          </a:p>
          <a:p>
            <a:pPr lvl="0"/>
            <a:r>
              <a:rPr lang="es-MX" dirty="0" smtClean="0"/>
              <a:t> </a:t>
            </a:r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s-MX" dirty="0"/>
              <a:t>Se hizo pecado 2Cor.5:</a:t>
            </a:r>
            <a:r>
              <a:rPr lang="es-MX" dirty="0" smtClean="0"/>
              <a:t>21</a:t>
            </a:r>
          </a:p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s-MX" dirty="0"/>
              <a:t>Abandonado por el Padre  (Eloi, eloi, lama sabactani?) Mateo 27:46  </a:t>
            </a:r>
            <a:endParaRPr lang="en-US" dirty="0"/>
          </a:p>
          <a:p>
            <a:r>
              <a:rPr lang="es-MX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1605" y="121724"/>
            <a:ext cx="5120640" cy="647937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KENOSIS: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4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24434" y="1205802"/>
            <a:ext cx="5120640" cy="5350573"/>
          </a:xfrm>
        </p:spPr>
        <p:txBody>
          <a:bodyPr>
            <a:normAutofit/>
          </a:bodyPr>
          <a:lstStyle/>
          <a:p>
            <a:pPr lvl="0"/>
            <a:r>
              <a:rPr lang="es-MX" dirty="0"/>
              <a:t>Importancia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Resurrección corporal</a:t>
            </a:r>
            <a:r>
              <a:rPr lang="es-MX" b="1" dirty="0"/>
              <a:t>, </a:t>
            </a:r>
            <a:r>
              <a:rPr lang="es-MX" dirty="0"/>
              <a:t>pagó la deuda en forma adecuada. </a:t>
            </a:r>
            <a:endParaRPr lang="es-MX" dirty="0" smtClean="0"/>
          </a:p>
          <a:p>
            <a:pPr lvl="0"/>
            <a:r>
              <a:rPr lang="es-MX" dirty="0"/>
              <a:t> </a:t>
            </a:r>
            <a:r>
              <a:rPr lang="es-MX" dirty="0" smtClean="0"/>
              <a:t>   </a:t>
            </a:r>
            <a:r>
              <a:rPr lang="es-MX" dirty="0" smtClean="0"/>
              <a:t>1Cor</a:t>
            </a:r>
            <a:r>
              <a:rPr lang="es-MX" dirty="0"/>
              <a:t>.15: 18-23; Rom.4:</a:t>
            </a:r>
            <a:r>
              <a:rPr lang="es-MX" dirty="0" smtClean="0"/>
              <a:t>25</a:t>
            </a:r>
          </a:p>
          <a:p>
            <a:pPr lvl="0"/>
            <a:endParaRPr lang="en-US" b="1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Señal cumplida</a:t>
            </a:r>
            <a:r>
              <a:rPr lang="es-MX" b="1" dirty="0"/>
              <a:t>. </a:t>
            </a:r>
            <a:r>
              <a:rPr lang="es-MX" dirty="0" smtClean="0"/>
              <a:t>Su </a:t>
            </a:r>
            <a:r>
              <a:rPr lang="es-MX" dirty="0"/>
              <a:t>enseñanza era verdadera, y </a:t>
            </a:r>
            <a:r>
              <a:rPr lang="es-MX" dirty="0" smtClean="0"/>
              <a:t>su </a:t>
            </a:r>
            <a:r>
              <a:rPr lang="es-MX" dirty="0"/>
              <a:t>mesianidad.  Mat.12:39-40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4434" y="391105"/>
            <a:ext cx="5120640" cy="1199528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/>
              <a:t>RESURRECCIÓN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7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87750" y="1460500"/>
            <a:ext cx="5276213" cy="4968875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dirty="0"/>
              <a:t>Valida la veracidad de lo que clamaba Jesús.  Mat.</a:t>
            </a:r>
            <a:r>
              <a:rPr lang="es-MX" dirty="0" smtClean="0"/>
              <a:t>12:40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Perdón de los pecados está claramente demostrado</a:t>
            </a:r>
            <a:r>
              <a:rPr lang="es-MX" dirty="0" smtClean="0"/>
              <a:t>.       </a:t>
            </a:r>
            <a:r>
              <a:rPr lang="es-MX" dirty="0"/>
              <a:t>1Cor.15:17/Rom.4:25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Nos asegura  nuestra resurrección 1Cor.15:18-23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Nos asegura el Poder para Vivir nuestra Vida Cristiana. </a:t>
            </a:r>
            <a:endParaRPr lang="es-MX" dirty="0" smtClean="0"/>
          </a:p>
          <a:p>
            <a:pPr lvl="0"/>
            <a:r>
              <a:rPr lang="es-MX" dirty="0"/>
              <a:t> </a:t>
            </a:r>
            <a:r>
              <a:rPr lang="es-MX" dirty="0" smtClean="0"/>
              <a:t>    </a:t>
            </a:r>
            <a:r>
              <a:rPr lang="es-MX" dirty="0" smtClean="0"/>
              <a:t>Efes</a:t>
            </a:r>
            <a:r>
              <a:rPr lang="es-MX" dirty="0"/>
              <a:t>.1:19-20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3350" y="295037"/>
            <a:ext cx="6334937" cy="1575960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IMPLICACIO</a:t>
            </a:r>
            <a:r>
              <a:rPr lang="es-MX" b="1" dirty="0"/>
              <a:t>NES DOCTRINALES </a:t>
            </a:r>
            <a:r>
              <a:rPr lang="es-MX" b="1" dirty="0">
                <a:solidFill>
                  <a:srgbClr val="F1D9CE"/>
                </a:solidFill>
              </a:rPr>
              <a:t>DE LA </a:t>
            </a:r>
            <a:r>
              <a:rPr lang="es-MX" b="1" dirty="0" smtClean="0">
                <a:solidFill>
                  <a:srgbClr val="F1D9CE"/>
                </a:solidFill>
              </a:rPr>
              <a:t>RESU</a:t>
            </a:r>
            <a:r>
              <a:rPr lang="es-MX" b="1" dirty="0" smtClean="0">
                <a:solidFill>
                  <a:schemeClr val="tx1"/>
                </a:solidFill>
              </a:rPr>
              <a:t>R</a:t>
            </a:r>
            <a:r>
              <a:rPr lang="es-MX" b="1" dirty="0" smtClean="0">
                <a:solidFill>
                  <a:srgbClr val="2E2224"/>
                </a:solidFill>
              </a:rPr>
              <a:t>RECCIÓn</a:t>
            </a:r>
            <a:r>
              <a:rPr lang="en-US" dirty="0">
                <a:solidFill>
                  <a:srgbClr val="2E2224"/>
                </a:solidFill>
              </a:rPr>
              <a:t/>
            </a:r>
            <a:br>
              <a:rPr lang="en-US" dirty="0">
                <a:solidFill>
                  <a:srgbClr val="2E2224"/>
                </a:solidFill>
              </a:rPr>
            </a:br>
            <a:endParaRPr lang="en-US" dirty="0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3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76624" y="1405994"/>
            <a:ext cx="5667375" cy="5325006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sz="3800" b="1" dirty="0"/>
              <a:t>Cuerpo Robado</a:t>
            </a:r>
            <a:r>
              <a:rPr lang="es-MX" sz="3800" dirty="0"/>
              <a:t>.  </a:t>
            </a:r>
            <a:r>
              <a:rPr lang="es-MX" sz="3800" dirty="0" smtClean="0"/>
              <a:t>Debía </a:t>
            </a:r>
            <a:r>
              <a:rPr lang="es-MX" sz="3800" dirty="0"/>
              <a:t>pasar los guardias que respondían con su vida; Mateo 28</a:t>
            </a:r>
            <a:r>
              <a:rPr lang="es-MX" sz="3800"/>
              <a:t>:</a:t>
            </a:r>
            <a:r>
              <a:rPr lang="es-MX" sz="3800" smtClean="0"/>
              <a:t>11-15</a:t>
            </a:r>
            <a:endParaRPr lang="en-US" sz="3800" dirty="0"/>
          </a:p>
          <a:p>
            <a:pPr marL="342900" lvl="0" indent="-342900">
              <a:buFont typeface="Wingdings" charset="2"/>
              <a:buChar char="²"/>
            </a:pPr>
            <a:r>
              <a:rPr lang="es-MX" sz="3800" b="1" dirty="0"/>
              <a:t>Tumba equivocada    </a:t>
            </a:r>
            <a:r>
              <a:rPr lang="es-MX" sz="3800" dirty="0"/>
              <a:t>Las autoridades hubiesen producido el cuerpo y mostrado</a:t>
            </a:r>
            <a:endParaRPr lang="en-US" sz="3800" dirty="0"/>
          </a:p>
          <a:p>
            <a:pPr marL="342900" lvl="0" indent="-342900">
              <a:buFont typeface="Wingdings" charset="2"/>
              <a:buChar char="²"/>
            </a:pPr>
            <a:r>
              <a:rPr lang="es-MX" sz="3800" b="1" dirty="0"/>
              <a:t>Teoría  de la droga y </a:t>
            </a:r>
            <a:r>
              <a:rPr lang="es-MX" sz="3800" b="1" dirty="0" smtClean="0"/>
              <a:t>se escondió </a:t>
            </a:r>
            <a:r>
              <a:rPr lang="es-MX" sz="3800" dirty="0"/>
              <a:t>(le dieron una droga y en realidad no murió, se hizo aparecer entre los discípulos como resucitado y luego se escondió.  ¿Cómo se sacó la envoltura de momia, rodó la piedra, venció a los guardias, trepó hasta el segundo piso donde se encontraban el resto orando?</a:t>
            </a:r>
            <a:endParaRPr lang="en-US" sz="3800" dirty="0"/>
          </a:p>
          <a:p>
            <a:pPr marL="342900" lvl="0" indent="-342900">
              <a:buFont typeface="Wingdings" charset="2"/>
              <a:buChar char="²"/>
            </a:pPr>
            <a:r>
              <a:rPr lang="es-MX" sz="3800" b="1" dirty="0"/>
              <a:t>Alucinaciones de los discípulos </a:t>
            </a:r>
            <a:r>
              <a:rPr lang="es-MX" sz="3800" dirty="0"/>
              <a:t>Lucas 24:16,31;  Juan 20:25,27; Lucas 24:36-43;  Lucas 24:11.  Los discípulos no esperaban verlo.  No existe la alucinación en masa.  JC comió y caminó con ellos; se apareció más de 500 veces</a:t>
            </a:r>
            <a:r>
              <a:rPr lang="es-MX" sz="3800" dirty="0" smtClean="0"/>
              <a:t>.</a:t>
            </a:r>
            <a:endParaRPr lang="en-US" sz="3800" dirty="0"/>
          </a:p>
          <a:p>
            <a:pPr marL="342900" lvl="0" indent="-342900">
              <a:buFont typeface="Wingdings" charset="2"/>
              <a:buChar char="²"/>
            </a:pPr>
            <a:r>
              <a:rPr lang="es-MX" sz="3800" b="1" dirty="0"/>
              <a:t>Leyenda.  </a:t>
            </a:r>
            <a:r>
              <a:rPr lang="es-MX" sz="3800" dirty="0"/>
              <a:t>Las leyendas ocurren con mucho tiempo.  Pero las fechas en que fueron escritas los evangelios están entre el 50 y 95 DC.  Poco tiempo para hacer una leyenda.  Además no morirían por una leyenda, dada la persecución que tuvieron.</a:t>
            </a:r>
            <a:endParaRPr lang="en-US" sz="3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828" y="457969"/>
            <a:ext cx="8336749" cy="1365249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EXPLICACIONES</a:t>
            </a:r>
            <a:r>
              <a:rPr lang="es-MX" b="1" dirty="0"/>
              <a:t> FALSAS DE LA </a:t>
            </a:r>
            <a:r>
              <a:rPr lang="es-MX" b="1" dirty="0">
                <a:solidFill>
                  <a:srgbClr val="F1D9CE"/>
                </a:solidFill>
              </a:rPr>
              <a:t>RESURRECCIÓN</a:t>
            </a:r>
            <a:r>
              <a:rPr lang="es-MX" b="1" dirty="0"/>
              <a:t> Y SUS REFUTACIONES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6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0854" y="1920874"/>
            <a:ext cx="5323109" cy="4159447"/>
          </a:xfrm>
        </p:spPr>
        <p:txBody>
          <a:bodyPr>
            <a:normAutofit/>
          </a:bodyPr>
          <a:lstStyle/>
          <a:p>
            <a:r>
              <a:rPr lang="es-MX" b="1" i="1" dirty="0"/>
              <a:t>Propósito</a:t>
            </a:r>
            <a:endParaRPr lang="en-US" b="1" i="1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Para estar con el Padre. Heb.10:12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Presentar su sacrificio al Padre.  Heb.9:14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Preparar un lugar para los creyentes.    Juan 14:2,3.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Fue glorificado para que Espíritu Santo fuera enviado a la iglesia.   Juan 7:38,39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644294"/>
            <a:ext cx="2892791" cy="1016000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/>
              <a:t>ASCENSIÓN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4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97021" y="2381250"/>
            <a:ext cx="5266942" cy="3556000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dirty="0"/>
              <a:t>Intercede por nosotros. </a:t>
            </a:r>
            <a:r>
              <a:rPr lang="es-MX" dirty="0" smtClean="0"/>
              <a:t>             1Juan2</a:t>
            </a:r>
            <a:r>
              <a:rPr lang="es-MX" dirty="0"/>
              <a:t>:1; Hebreos 7:25</a:t>
            </a:r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dirty="0"/>
              <a:t>Él gobierna la iglesia. </a:t>
            </a:r>
            <a:r>
              <a:rPr lang="es-MX" dirty="0" smtClean="0"/>
              <a:t>               Mateo </a:t>
            </a:r>
            <a:r>
              <a:rPr lang="es-MX" dirty="0"/>
              <a:t>28:18; Efes.1:22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7021" y="539749"/>
            <a:ext cx="5120640" cy="1419733"/>
          </a:xfrm>
        </p:spPr>
        <p:txBody>
          <a:bodyPr/>
          <a:lstStyle/>
          <a:p>
            <a:r>
              <a:rPr lang="es-MX" b="1" dirty="0"/>
              <a:t>SESIÓN: </a:t>
            </a:r>
            <a:r>
              <a:rPr lang="es-MX" i="1" dirty="0"/>
              <a:t>sentado a la diestra del Padre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14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03718" y="2964636"/>
            <a:ext cx="1657763" cy="1820086"/>
          </a:xfrm>
        </p:spPr>
        <p:txBody>
          <a:bodyPr>
            <a:normAutofit/>
          </a:bodyPr>
          <a:lstStyle/>
          <a:p>
            <a:r>
              <a:rPr lang="en-US" sz="9600" dirty="0" smtClean="0">
                <a:sym typeface="Wingdings"/>
              </a:rPr>
              <a:t></a:t>
            </a:r>
            <a:endParaRPr lang="en-US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1019940"/>
          </a:xfrm>
        </p:spPr>
        <p:txBody>
          <a:bodyPr/>
          <a:lstStyle/>
          <a:p>
            <a:r>
              <a:rPr lang="en-US" dirty="0" smtClean="0"/>
              <a:t>¡A </a:t>
            </a:r>
            <a:r>
              <a:rPr lang="en-US" dirty="0" err="1" smtClean="0"/>
              <a:t>descansar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AA00309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11" y="3105744"/>
            <a:ext cx="1041680" cy="7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1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61246" y="1398216"/>
            <a:ext cx="5782754" cy="516955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MX" sz="3200" b="1" i="1" dirty="0">
                <a:solidFill>
                  <a:schemeClr val="tx1"/>
                </a:solidFill>
              </a:rPr>
              <a:t>Inteligente</a:t>
            </a:r>
            <a:r>
              <a:rPr lang="es-MX" sz="3200" dirty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1Corintios 2</a:t>
            </a:r>
            <a:r>
              <a:rPr lang="es-MX" sz="3200" dirty="0">
                <a:solidFill>
                  <a:schemeClr val="tx1"/>
                </a:solidFill>
              </a:rPr>
              <a:t>:10-11; Rom.8:27</a:t>
            </a:r>
            <a:r>
              <a:rPr lang="es-MX" sz="3200" dirty="0" smtClean="0">
                <a:solidFill>
                  <a:schemeClr val="tx1"/>
                </a:solidFill>
              </a:rPr>
              <a:t>.  Puede investigar, y escudriñar; lo sabe todo, intercede.</a:t>
            </a:r>
            <a:endParaRPr lang="en-US" sz="3200" dirty="0">
              <a:solidFill>
                <a:schemeClr val="tx1"/>
              </a:solidFill>
            </a:endParaRPr>
          </a:p>
          <a:p>
            <a:pPr lvl="0"/>
            <a:r>
              <a:rPr lang="es-MX" sz="3200" b="1" i="1" dirty="0">
                <a:solidFill>
                  <a:schemeClr val="tx1"/>
                </a:solidFill>
              </a:rPr>
              <a:t>Emocional</a:t>
            </a:r>
            <a:r>
              <a:rPr lang="es-MX" sz="3200" dirty="0">
                <a:solidFill>
                  <a:schemeClr val="tx1"/>
                </a:solidFill>
              </a:rPr>
              <a:t> </a:t>
            </a:r>
            <a:r>
              <a:rPr lang="es-MX" sz="3200" dirty="0" smtClean="0">
                <a:solidFill>
                  <a:schemeClr val="tx1"/>
                </a:solidFill>
              </a:rPr>
              <a:t>Efesios 4</a:t>
            </a:r>
            <a:r>
              <a:rPr lang="es-MX" sz="3200" dirty="0">
                <a:solidFill>
                  <a:schemeClr val="tx1"/>
                </a:solidFill>
              </a:rPr>
              <a:t>:30  </a:t>
            </a:r>
            <a:r>
              <a:rPr lang="es-MX" sz="3200" dirty="0" smtClean="0">
                <a:solidFill>
                  <a:schemeClr val="tx1"/>
                </a:solidFill>
              </a:rPr>
              <a:t>           Es sensible; uno lo puede entristecer </a:t>
            </a:r>
          </a:p>
          <a:p>
            <a:pPr lvl="0"/>
            <a:r>
              <a:rPr lang="es-MX" sz="3200" b="1" i="1" dirty="0" smtClean="0">
                <a:solidFill>
                  <a:schemeClr val="tx1"/>
                </a:solidFill>
              </a:rPr>
              <a:t>Elige</a:t>
            </a:r>
            <a:r>
              <a:rPr lang="es-MX" sz="3200" dirty="0" smtClean="0">
                <a:solidFill>
                  <a:schemeClr val="tx1"/>
                </a:solidFill>
              </a:rPr>
              <a:t> 1Corintios 12:7,11.               Él decide los dones espirituales que tendremos, de acuerdo a nuestro propósito,  él los reparte.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4288" y="265176"/>
            <a:ext cx="8026639" cy="73538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Aspectos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d</a:t>
            </a:r>
            <a:r>
              <a:rPr lang="en-US" dirty="0" smtClean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/>
              <a:t>la </a:t>
            </a:r>
            <a:r>
              <a:rPr lang="en-US" dirty="0" err="1" smtClean="0"/>
              <a:t>personalidad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9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40854" y="1590632"/>
            <a:ext cx="5473624" cy="3989409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i="1" dirty="0" smtClean="0"/>
              <a:t>Intercesión</a:t>
            </a:r>
            <a:r>
              <a:rPr lang="es-MX" dirty="0" smtClean="0"/>
              <a:t>   </a:t>
            </a:r>
            <a:r>
              <a:rPr lang="es-MX" dirty="0"/>
              <a:t>Rom.8:26; él intercede cuando no sabemos cómo orar, él nos enseña, y nos ayuda a orar de acuerdo a la voluntad de Dios. </a:t>
            </a:r>
            <a:endParaRPr lang="es-MX" dirty="0" smtClean="0"/>
          </a:p>
          <a:p>
            <a:pPr marL="342900" lvl="0" indent="-342900">
              <a:buFont typeface="Wingdings" charset="2"/>
              <a:buChar char="²"/>
            </a:pPr>
            <a:endParaRPr lang="es-MX" sz="1600" dirty="0"/>
          </a:p>
          <a:p>
            <a:pPr marL="342900" lvl="0" indent="-342900">
              <a:buFont typeface="Wingdings" charset="2"/>
              <a:buChar char="²"/>
            </a:pPr>
            <a:endParaRPr lang="es-MX" sz="1600" dirty="0" smtClean="0"/>
          </a:p>
          <a:p>
            <a:pPr lvl="0"/>
            <a:endParaRPr lang="en-US" sz="1600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Se le puede mentir</a:t>
            </a:r>
            <a:r>
              <a:rPr lang="es-MX" dirty="0"/>
              <a:t> Hechos 5:3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1931" y="525934"/>
            <a:ext cx="7282547" cy="771241"/>
          </a:xfrm>
        </p:spPr>
        <p:txBody>
          <a:bodyPr/>
          <a:lstStyle/>
          <a:p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Actúa</a:t>
            </a:r>
            <a:r>
              <a:rPr lang="es-MX" b="1" dirty="0"/>
              <a:t> como una </a:t>
            </a:r>
            <a:r>
              <a:rPr lang="es-MX" b="1" dirty="0" smtClean="0"/>
              <a:t>Persona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9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617830" y="1860014"/>
            <a:ext cx="5246133" cy="4181825"/>
          </a:xfrm>
        </p:spPr>
        <p:txBody>
          <a:bodyPr>
            <a:normAutofit/>
          </a:bodyPr>
          <a:lstStyle/>
          <a:p>
            <a:pPr lvl="1" algn="l"/>
            <a:r>
              <a:rPr lang="es-MX" sz="2400" b="1" dirty="0">
                <a:solidFill>
                  <a:srgbClr val="2E2224"/>
                </a:solidFill>
              </a:rPr>
              <a:t>Atributos divinos:  </a:t>
            </a:r>
            <a:r>
              <a:rPr lang="es-MX" sz="2400" dirty="0">
                <a:solidFill>
                  <a:srgbClr val="2E2224"/>
                </a:solidFill>
              </a:rPr>
              <a:t>Tiene los </a:t>
            </a:r>
            <a:r>
              <a:rPr lang="es-MX" sz="2400" dirty="0" smtClean="0">
                <a:solidFill>
                  <a:srgbClr val="2E2224"/>
                </a:solidFill>
              </a:rPr>
              <a:t>mismos atributos </a:t>
            </a:r>
            <a:r>
              <a:rPr lang="es-MX" sz="2400" dirty="0">
                <a:solidFill>
                  <a:srgbClr val="2E2224"/>
                </a:solidFill>
              </a:rPr>
              <a:t>que tiene Dios (vistos en Teología</a:t>
            </a:r>
            <a:r>
              <a:rPr lang="es-MX" sz="2400" dirty="0" smtClean="0">
                <a:solidFill>
                  <a:srgbClr val="2E2224"/>
                </a:solidFill>
              </a:rPr>
              <a:t>)</a:t>
            </a:r>
          </a:p>
          <a:p>
            <a:pPr lvl="1" algn="l"/>
            <a:endParaRPr lang="en-US" sz="2400" dirty="0">
              <a:solidFill>
                <a:srgbClr val="2E2224"/>
              </a:solidFill>
            </a:endParaRPr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Omnisciencia </a:t>
            </a:r>
            <a:r>
              <a:rPr lang="es-MX" dirty="0"/>
              <a:t> 1Cor.2:11-</a:t>
            </a:r>
            <a:r>
              <a:rPr lang="es-MX" dirty="0" smtClean="0"/>
              <a:t>12</a:t>
            </a:r>
          </a:p>
          <a:p>
            <a:pPr marL="342900" lvl="0" indent="-342900">
              <a:buFont typeface="Wingdings" charset="2"/>
              <a:buChar char="²"/>
            </a:pPr>
            <a:endParaRPr lang="es-MX" sz="1600" dirty="0"/>
          </a:p>
          <a:p>
            <a:pPr lvl="0"/>
            <a:endParaRPr lang="en-US" sz="1600" dirty="0"/>
          </a:p>
          <a:p>
            <a:pPr marL="342900" lvl="0" indent="-342900">
              <a:buFont typeface="Wingdings" charset="2"/>
              <a:buChar char="²"/>
            </a:pPr>
            <a:r>
              <a:rPr lang="es-MX" i="1" dirty="0"/>
              <a:t>Omnipresencia</a:t>
            </a:r>
            <a:r>
              <a:rPr lang="es-MX" dirty="0"/>
              <a:t>  Salmos 139:7-10  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641383"/>
            <a:ext cx="5120640" cy="848207"/>
          </a:xfrm>
        </p:spPr>
        <p:txBody>
          <a:bodyPr/>
          <a:lstStyle/>
          <a:p>
            <a:r>
              <a:rPr lang="es-MX" b="1" dirty="0"/>
              <a:t>TOTALMENTE DIOS: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48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85945" y="1680426"/>
            <a:ext cx="5278018" cy="4245964"/>
          </a:xfrm>
        </p:spPr>
        <p:txBody>
          <a:bodyPr>
            <a:normAutofit/>
          </a:bodyPr>
          <a:lstStyle/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Presente en el trono del Señor</a:t>
            </a:r>
            <a:r>
              <a:rPr lang="es-MX" dirty="0"/>
              <a:t>: </a:t>
            </a:r>
            <a:r>
              <a:rPr lang="es-MX" dirty="0" smtClean="0"/>
              <a:t> </a:t>
            </a:r>
            <a:r>
              <a:rPr lang="es-MX" dirty="0"/>
              <a:t>Isaías 6:9-10  y Hechos 28:25. </a:t>
            </a:r>
            <a:endParaRPr lang="es-MX" dirty="0" smtClean="0"/>
          </a:p>
          <a:p>
            <a:pPr lvl="0"/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Rechazo del Espíritu</a:t>
            </a:r>
            <a:r>
              <a:rPr lang="es-MX" b="1" dirty="0"/>
              <a:t> </a:t>
            </a:r>
            <a:r>
              <a:rPr lang="es-MX" dirty="0"/>
              <a:t>es </a:t>
            </a:r>
            <a:r>
              <a:rPr lang="es-MX" dirty="0" smtClean="0"/>
              <a:t>pecado  </a:t>
            </a:r>
            <a:r>
              <a:rPr lang="es-MX" dirty="0"/>
              <a:t>Mateo 12:31; Hechos 5:3-</a:t>
            </a:r>
            <a:r>
              <a:rPr lang="es-MX" dirty="0" smtClean="0"/>
              <a:t>4</a:t>
            </a:r>
          </a:p>
          <a:p>
            <a:pPr lvl="0"/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Dios es  el Espíritu</a:t>
            </a:r>
            <a:r>
              <a:rPr lang="es-MX" dirty="0"/>
              <a:t>: 2 Cor. 3:17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5945" y="551590"/>
            <a:ext cx="5120640" cy="796896"/>
          </a:xfrm>
        </p:spPr>
        <p:txBody>
          <a:bodyPr/>
          <a:lstStyle/>
          <a:p>
            <a:r>
              <a:rPr lang="es-MX" b="1" dirty="0"/>
              <a:t>Igual a Dios: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5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2527054"/>
            <a:ext cx="5120640" cy="2775569"/>
          </a:xfrm>
        </p:spPr>
        <p:txBody>
          <a:bodyPr/>
          <a:lstStyle/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Creación</a:t>
            </a:r>
            <a:r>
              <a:rPr lang="es-MX" i="1" dirty="0"/>
              <a:t>:</a:t>
            </a:r>
            <a:r>
              <a:rPr lang="es-MX" dirty="0"/>
              <a:t> Salmos 104:30; Génesis 1:</a:t>
            </a:r>
            <a:r>
              <a:rPr lang="es-MX" dirty="0" smtClean="0"/>
              <a:t>2</a:t>
            </a:r>
          </a:p>
          <a:p>
            <a:pPr marL="342900" lvl="0" indent="-342900">
              <a:buFont typeface="Wingdings" charset="2"/>
              <a:buChar char="²"/>
            </a:pPr>
            <a:endParaRPr lang="es-MX" dirty="0"/>
          </a:p>
          <a:p>
            <a:pPr lvl="0"/>
            <a:endParaRPr lang="en-US" dirty="0"/>
          </a:p>
          <a:p>
            <a:pPr marL="342900" lvl="0" indent="-342900">
              <a:buFont typeface="Wingdings" charset="2"/>
              <a:buChar char="²"/>
            </a:pPr>
            <a:r>
              <a:rPr lang="es-MX" b="1" i="1" dirty="0"/>
              <a:t>Milagros</a:t>
            </a:r>
            <a:r>
              <a:rPr lang="es-MX" i="1" dirty="0"/>
              <a:t>:</a:t>
            </a:r>
            <a:r>
              <a:rPr lang="es-MX" dirty="0"/>
              <a:t> Hechos 8:39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9699" y="582865"/>
            <a:ext cx="7205571" cy="1425452"/>
          </a:xfrm>
        </p:spPr>
        <p:txBody>
          <a:bodyPr/>
          <a:lstStyle/>
          <a:p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El Espír</a:t>
            </a:r>
            <a:r>
              <a:rPr lang="es-MX" b="1" dirty="0">
                <a:solidFill>
                  <a:schemeClr val="tx1"/>
                </a:solidFill>
              </a:rPr>
              <a:t>itu</a:t>
            </a:r>
            <a:r>
              <a:rPr lang="es-MX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s-MX" b="1" dirty="0"/>
              <a:t>Santo Realiza </a:t>
            </a:r>
            <a:r>
              <a:rPr lang="es-MX" b="1" dirty="0">
                <a:solidFill>
                  <a:srgbClr val="F1D9CE"/>
                </a:solidFill>
              </a:rPr>
              <a:t>los Hec</a:t>
            </a:r>
            <a:r>
              <a:rPr lang="es-MX" b="1" dirty="0">
                <a:solidFill>
                  <a:srgbClr val="2E2224"/>
                </a:solidFill>
              </a:rPr>
              <a:t>hos</a:t>
            </a:r>
            <a:r>
              <a:rPr lang="es-MX" b="1" dirty="0">
                <a:solidFill>
                  <a:srgbClr val="F1D9CE"/>
                </a:solidFill>
              </a:rPr>
              <a:t> </a:t>
            </a:r>
            <a:r>
              <a:rPr lang="es-MX" b="1" dirty="0"/>
              <a:t>Divinos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52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3323" y="1641847"/>
            <a:ext cx="5117213" cy="4819277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El Antiguo Testamento </a:t>
            </a:r>
            <a:r>
              <a:rPr lang="es-MX" dirty="0" smtClean="0"/>
              <a:t>es estructurado, con tradiciones, menor </a:t>
            </a:r>
            <a:r>
              <a:rPr lang="es-MX" dirty="0"/>
              <a:t>espiritualidad.  </a:t>
            </a:r>
            <a:r>
              <a:rPr lang="es-MX" dirty="0" smtClean="0"/>
              <a:t>La estructura no permite actuar del E.S</a:t>
            </a:r>
            <a:r>
              <a:rPr lang="es-MX" dirty="0"/>
              <a:t>. </a:t>
            </a:r>
            <a:r>
              <a:rPr lang="es-MX" dirty="0" smtClean="0"/>
              <a:t>Da </a:t>
            </a:r>
            <a:r>
              <a:rPr lang="es-MX" dirty="0"/>
              <a:t>poder a los individuos entregando un liderazgo temporal, o para  trabajos grandiosos, </a:t>
            </a:r>
            <a:r>
              <a:rPr lang="es-MX" dirty="0" smtClean="0"/>
              <a:t>artesanos.</a:t>
            </a:r>
          </a:p>
          <a:p>
            <a:r>
              <a:rPr lang="es-MX" dirty="0" smtClean="0"/>
              <a:t>En el </a:t>
            </a:r>
            <a:r>
              <a:rPr lang="es-MX" dirty="0"/>
              <a:t>NT, </a:t>
            </a:r>
            <a:r>
              <a:rPr lang="es-MX" dirty="0" smtClean="0"/>
              <a:t>E.S.está </a:t>
            </a:r>
            <a:r>
              <a:rPr lang="es-MX" dirty="0"/>
              <a:t>ocupado, abre nuevas puertas para predicar el evangelio con propósitos estratégicos</a:t>
            </a:r>
            <a:r>
              <a:rPr lang="es-MX" dirty="0" smtClean="0"/>
              <a:t>.</a:t>
            </a:r>
            <a:endParaRPr lang="en-US" dirty="0"/>
          </a:p>
          <a:p>
            <a:pPr lvl="0"/>
            <a:r>
              <a:rPr lang="en-US" dirty="0" err="1" smtClean="0"/>
              <a:t>Sansón</a:t>
            </a:r>
            <a:r>
              <a:rPr lang="en-US" dirty="0"/>
              <a:t>: </a:t>
            </a:r>
            <a:r>
              <a:rPr lang="en-US" dirty="0" err="1"/>
              <a:t>Jueces</a:t>
            </a:r>
            <a:r>
              <a:rPr lang="en-US" dirty="0"/>
              <a:t> 14:6, 19</a:t>
            </a:r>
          </a:p>
          <a:p>
            <a:pPr lvl="0"/>
            <a:r>
              <a:rPr lang="es-CL" dirty="0"/>
              <a:t>David tenía el E.S.  </a:t>
            </a:r>
            <a:r>
              <a:rPr lang="en-US" dirty="0"/>
              <a:t>1Sam 16:13</a:t>
            </a:r>
          </a:p>
          <a:p>
            <a:pPr lvl="0"/>
            <a:r>
              <a:rPr lang="es-MX" dirty="0"/>
              <a:t>Profetas, sabían que el E.S. les daba el poder: 2Ped.1:21      </a:t>
            </a:r>
            <a:endParaRPr lang="en-US" dirty="0"/>
          </a:p>
          <a:p>
            <a:pPr lvl="0"/>
            <a:r>
              <a:rPr lang="es-MX" dirty="0" smtClean="0"/>
              <a:t>Miqu</a:t>
            </a:r>
            <a:r>
              <a:rPr lang="es-MX" dirty="0"/>
              <a:t>e</a:t>
            </a:r>
            <a:r>
              <a:rPr lang="es-MX" dirty="0" smtClean="0"/>
              <a:t>as </a:t>
            </a:r>
            <a:r>
              <a:rPr lang="es-MX" dirty="0"/>
              <a:t>3:8  para denunciar el pecado del Pueblo de Israel.</a:t>
            </a:r>
            <a:endParaRPr lang="en-US" dirty="0"/>
          </a:p>
          <a:p>
            <a:pPr lvl="0"/>
            <a:r>
              <a:rPr lang="es-MX" dirty="0"/>
              <a:t>Tabernáculo: Éxodo 31:1-6 Para que puedan ser excelentes arquitectos, constructores y artesanos.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359176"/>
            <a:ext cx="5120640" cy="1513569"/>
          </a:xfrm>
        </p:spPr>
        <p:txBody>
          <a:bodyPr>
            <a:normAutofit fontScale="90000"/>
          </a:bodyPr>
          <a:lstStyle/>
          <a:p>
            <a:pPr lvl="0"/>
            <a:r>
              <a:rPr lang="es-MX" b="1" dirty="0"/>
              <a:t>ROL DEL E.S. DURANTE LA HISTORIA DEL </a:t>
            </a:r>
            <a:r>
              <a:rPr lang="es-MX" b="1" dirty="0" smtClean="0"/>
              <a:t>A.T.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3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29" y="265176"/>
            <a:ext cx="8308881" cy="1928358"/>
          </a:xfrm>
        </p:spPr>
        <p:txBody>
          <a:bodyPr>
            <a:normAutofit/>
          </a:bodyPr>
          <a:lstStyle/>
          <a:p>
            <a:pPr lvl="0"/>
            <a:r>
              <a:rPr lang="es-MX" b="1" dirty="0">
                <a:solidFill>
                  <a:srgbClr val="F1D9CE"/>
                </a:solidFill>
              </a:rPr>
              <a:t>CONTRASTA</a:t>
            </a:r>
            <a:r>
              <a:rPr lang="es-MX" b="1" dirty="0"/>
              <a:t>NDO EL TRABAJO DEL </a:t>
            </a:r>
            <a:r>
              <a:rPr lang="es-MX" b="1" dirty="0">
                <a:solidFill>
                  <a:srgbClr val="F1D9CE"/>
                </a:solidFill>
              </a:rPr>
              <a:t>ESPÍRITU </a:t>
            </a:r>
            <a:r>
              <a:rPr lang="es-MX" b="1" dirty="0" smtClean="0">
                <a:solidFill>
                  <a:srgbClr val="F1D9CE"/>
                </a:solidFill>
              </a:rPr>
              <a:t>Sa</a:t>
            </a:r>
            <a:r>
              <a:rPr lang="es-MX" b="1" dirty="0" smtClean="0"/>
              <a:t>NTO </a:t>
            </a:r>
            <a:r>
              <a:rPr lang="es-MX" b="1" dirty="0"/>
              <a:t>EN EL AT Y 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515621"/>
              </p:ext>
            </p:extLst>
          </p:nvPr>
        </p:nvGraphicFramePr>
        <p:xfrm>
          <a:off x="3021818" y="1911323"/>
          <a:ext cx="6096000" cy="485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88"/>
                <a:gridCol w="2111303"/>
                <a:gridCol w="2388009"/>
              </a:tblGrid>
              <a:tr h="10108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Acción</a:t>
                      </a:r>
                      <a:r>
                        <a:rPr lang="en-US" dirty="0" smtClean="0"/>
                        <a:t> del </a:t>
                      </a:r>
                      <a:r>
                        <a:rPr lang="en-US" dirty="0" err="1" smtClean="0"/>
                        <a:t>Espíritu</a:t>
                      </a:r>
                      <a:r>
                        <a:rPr lang="en-US" dirty="0" smtClean="0"/>
                        <a:t> Santo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Antiguo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Testamento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Nuevo </a:t>
                      </a:r>
                      <a:r>
                        <a:rPr lang="en-US" dirty="0" err="1" smtClean="0"/>
                        <a:t>Testamento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Con/</a:t>
                      </a:r>
                      <a:r>
                        <a:rPr lang="en-US" dirty="0" err="1" smtClean="0"/>
                        <a:t>sobre</a:t>
                      </a:r>
                      <a:r>
                        <a:rPr lang="en-US" dirty="0" smtClean="0"/>
                        <a:t>  vs. </a:t>
                      </a:r>
                      <a:r>
                        <a:rPr lang="en-US" dirty="0" err="1" smtClean="0"/>
                        <a:t>Dentro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JC </a:t>
                      </a:r>
                      <a:r>
                        <a:rPr lang="en-US" dirty="0" err="1" smtClean="0"/>
                        <a:t>bajo</a:t>
                      </a:r>
                      <a:r>
                        <a:rPr lang="en-US" dirty="0" smtClean="0"/>
                        <a:t> la ley, E.S no </a:t>
                      </a:r>
                      <a:r>
                        <a:rPr lang="en-US" dirty="0" err="1" smtClean="0"/>
                        <a:t>había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sido</a:t>
                      </a:r>
                      <a:r>
                        <a:rPr lang="en-US" dirty="0" smtClean="0"/>
                        <a:t> dado.    Juan 14:17</a:t>
                      </a:r>
                    </a:p>
                    <a:p>
                      <a:r>
                        <a:rPr lang="en-US" dirty="0" err="1" smtClean="0"/>
                        <a:t>Acompaña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sobre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1Samuel</a:t>
                      </a:r>
                      <a:r>
                        <a:rPr lang="en-US" baseline="0" dirty="0" smtClean="0"/>
                        <a:t> 10:9-10</a:t>
                      </a:r>
                    </a:p>
                    <a:p>
                      <a:r>
                        <a:rPr lang="en-US" baseline="0" dirty="0" err="1" smtClean="0"/>
                        <a:t>Jueces</a:t>
                      </a:r>
                      <a:r>
                        <a:rPr lang="en-US" baseline="0" dirty="0" smtClean="0"/>
                        <a:t> 3:10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E.S </a:t>
                      </a:r>
                      <a:r>
                        <a:rPr lang="en-US" dirty="0" err="1" smtClean="0"/>
                        <a:t>mora</a:t>
                      </a:r>
                      <a:r>
                        <a:rPr lang="en-US" dirty="0" smtClean="0"/>
                        <a:t> en forma </a:t>
                      </a:r>
                      <a:r>
                        <a:rPr lang="en-US" dirty="0" err="1" smtClean="0"/>
                        <a:t>permanente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entra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dirty="0" smtClean="0"/>
                        <a:t>Juan</a:t>
                      </a:r>
                      <a:r>
                        <a:rPr lang="en-US" baseline="0" dirty="0" smtClean="0"/>
                        <a:t> 7:39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Selectivo</a:t>
                      </a:r>
                      <a:r>
                        <a:rPr lang="en-US" dirty="0" smtClean="0"/>
                        <a:t>    vs.   Universal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Escogía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Jueces</a:t>
                      </a:r>
                      <a:r>
                        <a:rPr lang="en-US" dirty="0" smtClean="0"/>
                        <a:t> 15:14; 16:20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Todos</a:t>
                      </a:r>
                      <a:r>
                        <a:rPr lang="en-US" dirty="0" smtClean="0"/>
                        <a:t> los </a:t>
                      </a:r>
                      <a:r>
                        <a:rPr lang="en-US" dirty="0" err="1" smtClean="0"/>
                        <a:t>cristianos</a:t>
                      </a:r>
                      <a:r>
                        <a:rPr lang="en-US" dirty="0" smtClean="0"/>
                        <a:t> lo </a:t>
                      </a:r>
                      <a:r>
                        <a:rPr lang="en-US" dirty="0" err="1" smtClean="0"/>
                        <a:t>tienen</a:t>
                      </a:r>
                      <a:r>
                        <a:rPr lang="en-US" baseline="0" dirty="0" smtClean="0"/>
                        <a:t> 1Corintios 12:13 </a:t>
                      </a:r>
                      <a:r>
                        <a:rPr lang="en-US" baseline="0" dirty="0" err="1" smtClean="0"/>
                        <a:t>Romanos</a:t>
                      </a:r>
                      <a:r>
                        <a:rPr lang="en-US" baseline="0" dirty="0" smtClean="0"/>
                        <a:t> 8:9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Temporal</a:t>
                      </a:r>
                      <a:r>
                        <a:rPr lang="en-US" baseline="0" dirty="0" smtClean="0"/>
                        <a:t>    vs. Permanente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siempre</a:t>
                      </a:r>
                      <a:r>
                        <a:rPr lang="en-US" baseline="0" dirty="0" smtClean="0"/>
                        <a:t>.  </a:t>
                      </a:r>
                    </a:p>
                    <a:p>
                      <a:r>
                        <a:rPr lang="en-US" baseline="0" dirty="0" err="1" smtClean="0"/>
                        <a:t>Salmos</a:t>
                      </a:r>
                      <a:r>
                        <a:rPr lang="en-US" baseline="0" dirty="0" smtClean="0"/>
                        <a:t> 51:11</a:t>
                      </a:r>
                    </a:p>
                    <a:p>
                      <a:r>
                        <a:rPr lang="en-US" baseline="0" dirty="0" err="1" smtClean="0"/>
                        <a:t>Jueces</a:t>
                      </a:r>
                      <a:r>
                        <a:rPr lang="en-US" baseline="0" dirty="0" smtClean="0"/>
                        <a:t> 16:20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 </a:t>
                      </a:r>
                      <a:r>
                        <a:rPr lang="en-US" dirty="0" err="1" smtClean="0"/>
                        <a:t>Consolador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ayudador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permanente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Juan 14:16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5833</TotalTime>
  <Words>2046</Words>
  <Application>Microsoft Macintosh PowerPoint</Application>
  <PresentationFormat>On-screen Show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SOHO</vt:lpstr>
      <vt:lpstr>Pneumatología               &amp;  CRISTOLOGÍA</vt:lpstr>
      <vt:lpstr>pneumatología</vt:lpstr>
      <vt:lpstr>Aspectos de la personalidad</vt:lpstr>
      <vt:lpstr>Actúa como una Persona </vt:lpstr>
      <vt:lpstr>TOTALMENTE DIOS: </vt:lpstr>
      <vt:lpstr>Igual a Dios: </vt:lpstr>
      <vt:lpstr>El Espíritu Santo Realiza los Hechos Divinos </vt:lpstr>
      <vt:lpstr>ROL DEL E.S. DURANTE LA HISTORIA DEL A.T.  </vt:lpstr>
      <vt:lpstr>CONTRASTANDO EL TRABAJO DEL ESPÍRITU SaNTO EN EL AT Y NT </vt:lpstr>
      <vt:lpstr>LA OBRA Y LOS MINISTERIOS DEL ESPÍRITU SANTO EN EL NUEVO TESTAMENTO  </vt:lpstr>
      <vt:lpstr>LA OBRA Y LOS MINISTERIOS DEL ESPÍRITU SANTO EN EL NUEVO TESTAMENTO  </vt:lpstr>
      <vt:lpstr>                                 CRISTOLOGÍA  Definición:   La persona de Cristo </vt:lpstr>
      <vt:lpstr>ASPECTOS IMPORTANTES DE LA CRISTOLOGÍA </vt:lpstr>
      <vt:lpstr>ENCARNACIÓN – UNIÓN HIPOSTÁTICA </vt:lpstr>
      <vt:lpstr>COMPLETAMENTE HUMANO </vt:lpstr>
      <vt:lpstr>COMPLETAMENTE HUMANO </vt:lpstr>
      <vt:lpstr>COMPLETAMENTE DIVINO </vt:lpstr>
      <vt:lpstr>JESÚS CLAMA SER DIOS  </vt:lpstr>
      <vt:lpstr>IMPORTANCIA DE LA DEIDAD DE JESÚS:</vt:lpstr>
      <vt:lpstr>KENOSIS: </vt:lpstr>
      <vt:lpstr>KENOSIS:</vt:lpstr>
      <vt:lpstr>RESURRECCIÓN </vt:lpstr>
      <vt:lpstr>IMPLICACIONES DOCTRINALES DE LA RESURRECCIÓn </vt:lpstr>
      <vt:lpstr>EXPLICACIONES FALSAS DE LA RESURRECCIÓN Y SUS REFUTACIONES </vt:lpstr>
      <vt:lpstr>ASCENSIÓN </vt:lpstr>
      <vt:lpstr>SESIÓN: sentado a la diestra del Padre </vt:lpstr>
      <vt:lpstr>¡A descansar!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Claude Bastres</dc:creator>
  <cp:lastModifiedBy>Marie Claude Bastres</cp:lastModifiedBy>
  <cp:revision>33</cp:revision>
  <dcterms:created xsi:type="dcterms:W3CDTF">2015-05-11T00:17:28Z</dcterms:created>
  <dcterms:modified xsi:type="dcterms:W3CDTF">2015-06-05T20:22:39Z</dcterms:modified>
</cp:coreProperties>
</file>