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3" r:id="rId14"/>
    <p:sldId id="291"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71" r:id="rId29"/>
    <p:sldId id="272" r:id="rId30"/>
    <p:sldId id="287" r:id="rId31"/>
    <p:sldId id="288"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E48B22E4-FEA2-0B4C-80B5-03F3379617A0}"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174340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48B22E4-FEA2-0B4C-80B5-03F3379617A0}"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611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48B22E4-FEA2-0B4C-80B5-03F3379617A0}"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46197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48B22E4-FEA2-0B4C-80B5-03F3379617A0}"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52094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E48B22E4-FEA2-0B4C-80B5-03F3379617A0}"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25114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E48B22E4-FEA2-0B4C-80B5-03F3379617A0}"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41499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E48B22E4-FEA2-0B4C-80B5-03F3379617A0}" type="datetimeFigureOut">
              <a:rPr lang="en-US" smtClean="0"/>
              <a:t>5/5/15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11890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E48B22E4-FEA2-0B4C-80B5-03F3379617A0}" type="datetimeFigureOut">
              <a:rPr lang="en-US" smtClean="0"/>
              <a:t>5/5/15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124736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B22E4-FEA2-0B4C-80B5-03F3379617A0}" type="datetimeFigureOut">
              <a:rPr lang="en-US" smtClean="0"/>
              <a:t>5/5/15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04088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E48B22E4-FEA2-0B4C-80B5-03F3379617A0}"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282441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E48B22E4-FEA2-0B4C-80B5-03F3379617A0}"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FBB5A-C47F-404F-9A56-E9B8E4DB509F}" type="slidenum">
              <a:rPr lang="en-US" smtClean="0"/>
              <a:t>‹#›</a:t>
            </a:fld>
            <a:endParaRPr lang="en-US"/>
          </a:p>
        </p:txBody>
      </p:sp>
    </p:spTree>
    <p:extLst>
      <p:ext uri="{BB962C8B-B14F-4D97-AF65-F5344CB8AC3E}">
        <p14:creationId xmlns:p14="http://schemas.microsoft.com/office/powerpoint/2010/main" val="360269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B22E4-FEA2-0B4C-80B5-03F3379617A0}" type="datetimeFigureOut">
              <a:rPr lang="en-US" smtClean="0"/>
              <a:t>5/5/15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FBB5A-C47F-404F-9A56-E9B8E4DB509F}" type="slidenum">
              <a:rPr lang="en-US" smtClean="0"/>
              <a:t>‹#›</a:t>
            </a:fld>
            <a:endParaRPr lang="en-US"/>
          </a:p>
        </p:txBody>
      </p:sp>
    </p:spTree>
    <p:extLst>
      <p:ext uri="{BB962C8B-B14F-4D97-AF65-F5344CB8AC3E}">
        <p14:creationId xmlns:p14="http://schemas.microsoft.com/office/powerpoint/2010/main" val="375009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png"/><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eg"/><Relationship Id="rId7" Type="http://schemas.openxmlformats.org/officeDocument/2006/relationships/image" Target="../media/image8.gif"/><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988" y="570221"/>
            <a:ext cx="7772400" cy="1470025"/>
          </a:xfrm>
        </p:spPr>
        <p:txBody>
          <a:bodyPr>
            <a:normAutofit/>
          </a:bodyPr>
          <a:lstStyle/>
          <a:p>
            <a:r>
              <a:rPr lang="en-US" sz="8000" b="1" dirty="0" smtClean="0"/>
              <a:t>TEOLOGÍA</a:t>
            </a:r>
            <a:endParaRPr lang="en-US" sz="8000" b="1" dirty="0"/>
          </a:p>
        </p:txBody>
      </p:sp>
      <p:sp>
        <p:nvSpPr>
          <p:cNvPr id="3" name="Subtitle 2"/>
          <p:cNvSpPr>
            <a:spLocks noGrp="1"/>
          </p:cNvSpPr>
          <p:nvPr>
            <p:ph type="subTitle" idx="1"/>
          </p:nvPr>
        </p:nvSpPr>
        <p:spPr/>
        <p:txBody>
          <a:bodyPr>
            <a:normAutofit/>
          </a:bodyPr>
          <a:lstStyle/>
          <a:p>
            <a:r>
              <a:rPr lang="en-US" sz="4400" b="1" i="1" dirty="0" err="1" smtClean="0">
                <a:solidFill>
                  <a:srgbClr val="000000"/>
                </a:solidFill>
              </a:rPr>
              <a:t>Teo</a:t>
            </a:r>
            <a:r>
              <a:rPr lang="en-US" sz="4400" b="1" i="1" dirty="0" smtClean="0">
                <a:solidFill>
                  <a:srgbClr val="000000"/>
                </a:solidFill>
              </a:rPr>
              <a:t>: Dios</a:t>
            </a:r>
          </a:p>
          <a:p>
            <a:r>
              <a:rPr lang="en-US" sz="4400" b="1" i="1" dirty="0" err="1" smtClean="0">
                <a:solidFill>
                  <a:srgbClr val="000000"/>
                </a:solidFill>
              </a:rPr>
              <a:t>Log</a:t>
            </a:r>
            <a:r>
              <a:rPr lang="en-US" sz="4400" b="1" i="1" dirty="0" err="1" smtClean="0">
                <a:solidFill>
                  <a:srgbClr val="000000"/>
                </a:solidFill>
              </a:rPr>
              <a:t>ía</a:t>
            </a:r>
            <a:r>
              <a:rPr lang="en-US" sz="4400" b="1" i="1" dirty="0" smtClean="0">
                <a:solidFill>
                  <a:srgbClr val="000000"/>
                </a:solidFill>
              </a:rPr>
              <a:t>: </a:t>
            </a:r>
            <a:r>
              <a:rPr lang="en-US" sz="4400" b="1" i="1" dirty="0" err="1" smtClean="0">
                <a:solidFill>
                  <a:srgbClr val="000000"/>
                </a:solidFill>
              </a:rPr>
              <a:t>Mensaje</a:t>
            </a:r>
            <a:r>
              <a:rPr lang="en-US" sz="4400" b="1" i="1" dirty="0" smtClean="0">
                <a:solidFill>
                  <a:srgbClr val="000000"/>
                </a:solidFill>
              </a:rPr>
              <a:t>, </a:t>
            </a:r>
            <a:r>
              <a:rPr lang="en-US" sz="4400" b="1" i="1" dirty="0" err="1" smtClean="0">
                <a:solidFill>
                  <a:srgbClr val="000000"/>
                </a:solidFill>
              </a:rPr>
              <a:t>Palabra</a:t>
            </a:r>
            <a:endParaRPr lang="en-US" sz="4400" b="1" i="1" dirty="0">
              <a:solidFill>
                <a:srgbClr val="000000"/>
              </a:solidFill>
            </a:endParaRPr>
          </a:p>
        </p:txBody>
      </p:sp>
    </p:spTree>
    <p:extLst>
      <p:ext uri="{BB962C8B-B14F-4D97-AF65-F5344CB8AC3E}">
        <p14:creationId xmlns:p14="http://schemas.microsoft.com/office/powerpoint/2010/main" val="1076072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623" y="711775"/>
            <a:ext cx="8292145" cy="1470025"/>
          </a:xfrm>
        </p:spPr>
        <p:txBody>
          <a:bodyPr>
            <a:normAutofit fontScale="90000"/>
          </a:bodyPr>
          <a:lstStyle/>
          <a:p>
            <a:r>
              <a:rPr lang="en-US" sz="8000" b="1" dirty="0" smtClean="0"/>
              <a:t>ATRIBUTOS DE DIOS</a:t>
            </a:r>
            <a:endParaRPr lang="en-US" sz="8000" b="1" dirty="0"/>
          </a:p>
        </p:txBody>
      </p:sp>
      <p:sp>
        <p:nvSpPr>
          <p:cNvPr id="3" name="Subtitle 2"/>
          <p:cNvSpPr>
            <a:spLocks noGrp="1"/>
          </p:cNvSpPr>
          <p:nvPr>
            <p:ph type="subTitle" idx="1"/>
          </p:nvPr>
        </p:nvSpPr>
        <p:spPr>
          <a:xfrm>
            <a:off x="324857" y="2995645"/>
            <a:ext cx="8477911" cy="186310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MX"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a:cs typeface="Comic Sans MS"/>
              </a:rPr>
              <a:t>Dios no expresa un atributo a expensas de </a:t>
            </a:r>
            <a:r>
              <a:rPr lang="es-MX"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a:cs typeface="Comic Sans MS"/>
              </a:rPr>
              <a:t>otro.</a:t>
            </a:r>
          </a:p>
          <a:p>
            <a:pPr algn="l"/>
            <a:endParaRPr lang="en-US"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10623" y="5419815"/>
            <a:ext cx="7788009" cy="1323439"/>
          </a:xfrm>
          <a:prstGeom prst="rect">
            <a:avLst/>
          </a:prstGeom>
          <a:noFill/>
        </p:spPr>
        <p:txBody>
          <a:bodyPr wrap="square" rtlCol="0">
            <a:spAutoFit/>
          </a:bodyPr>
          <a:lstStyle/>
          <a:p>
            <a:r>
              <a:rPr lang="es-MX" sz="4000" b="1" i="1" dirty="0">
                <a:ln w="11430"/>
                <a:solidFill>
                  <a:schemeClr val="bg1"/>
                </a:solidFill>
                <a:effectLst>
                  <a:outerShdw blurRad="50800" dist="39000" dir="5460000" algn="tl">
                    <a:srgbClr val="000000">
                      <a:alpha val="38000"/>
                    </a:srgbClr>
                  </a:outerShdw>
                </a:effectLst>
              </a:rPr>
              <a:t>Por ej. No por ser misericordioso dejará de aplicar justicia</a:t>
            </a:r>
            <a:endParaRPr lang="en-US" sz="4000" dirty="0">
              <a:solidFill>
                <a:schemeClr val="bg1"/>
              </a:solidFill>
            </a:endParaRPr>
          </a:p>
        </p:txBody>
      </p:sp>
    </p:spTree>
    <p:extLst>
      <p:ext uri="{BB962C8B-B14F-4D97-AF65-F5344CB8AC3E}">
        <p14:creationId xmlns:p14="http://schemas.microsoft.com/office/powerpoint/2010/main" val="2171854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356"/>
            <a:ext cx="7772400" cy="1470025"/>
          </a:xfrm>
        </p:spPr>
        <p:txBody>
          <a:bodyPr>
            <a:normAutofit/>
          </a:bodyPr>
          <a:lstStyle/>
          <a:p>
            <a:r>
              <a:rPr lang="en-US" sz="8000" b="1" i="1" dirty="0" err="1" smtClean="0"/>
              <a:t>Infinidad</a:t>
            </a:r>
            <a:endParaRPr lang="en-US" sz="8000" b="1" i="1" dirty="0"/>
          </a:p>
        </p:txBody>
      </p:sp>
      <p:sp>
        <p:nvSpPr>
          <p:cNvPr id="3" name="Subtitle 2"/>
          <p:cNvSpPr>
            <a:spLocks noGrp="1"/>
          </p:cNvSpPr>
          <p:nvPr>
            <p:ph type="subTitle" idx="1"/>
          </p:nvPr>
        </p:nvSpPr>
        <p:spPr>
          <a:xfrm>
            <a:off x="685800" y="2221899"/>
            <a:ext cx="8175358" cy="2706026"/>
          </a:xfrm>
        </p:spPr>
        <p:txBody>
          <a:bodyPr>
            <a:normAutofit/>
          </a:bodyPr>
          <a:lstStyle/>
          <a:p>
            <a:pPr algn="l"/>
            <a:r>
              <a:rPr lang="es-MX" sz="3600" b="1" i="1" dirty="0" smtClean="0">
                <a:solidFill>
                  <a:srgbClr val="000000"/>
                </a:solidFill>
              </a:rPr>
              <a:t>Definici</a:t>
            </a:r>
            <a:r>
              <a:rPr lang="es-MX" sz="3600" b="1" i="1" dirty="0" smtClean="0">
                <a:solidFill>
                  <a:srgbClr val="000000"/>
                </a:solidFill>
              </a:rPr>
              <a:t>ón</a:t>
            </a:r>
            <a:r>
              <a:rPr lang="es-MX" sz="3600" b="1" i="1" dirty="0" smtClean="0">
                <a:solidFill>
                  <a:srgbClr val="000000"/>
                </a:solidFill>
              </a:rPr>
              <a:t>:</a:t>
            </a:r>
            <a:r>
              <a:rPr lang="en-US" sz="3600" i="1" dirty="0" smtClean="0">
                <a:solidFill>
                  <a:srgbClr val="000000"/>
                </a:solidFill>
              </a:rPr>
              <a:t> </a:t>
            </a:r>
            <a:r>
              <a:rPr lang="es-MX" sz="3600" dirty="0">
                <a:solidFill>
                  <a:srgbClr val="000000"/>
                </a:solidFill>
              </a:rPr>
              <a:t>Dios es eterno, libre de todas las limitaciones </a:t>
            </a:r>
            <a:r>
              <a:rPr lang="es-MX" sz="3600" dirty="0" smtClean="0">
                <a:solidFill>
                  <a:srgbClr val="000000"/>
                </a:solidFill>
              </a:rPr>
              <a:t>externas.</a:t>
            </a:r>
            <a:endParaRPr lang="en-US" sz="3600" dirty="0" smtClean="0">
              <a:solidFill>
                <a:srgbClr val="000000"/>
              </a:solidFill>
            </a:endParaRPr>
          </a:p>
          <a:p>
            <a:pPr algn="l"/>
            <a:r>
              <a:rPr lang="es-MX" sz="3600" b="1" i="1" dirty="0" smtClean="0">
                <a:solidFill>
                  <a:srgbClr val="000000"/>
                </a:solidFill>
              </a:rPr>
              <a:t>Referencias</a:t>
            </a:r>
            <a:r>
              <a:rPr lang="es-MX" sz="3600" dirty="0" smtClean="0">
                <a:solidFill>
                  <a:srgbClr val="000000"/>
                </a:solidFill>
              </a:rPr>
              <a:t>: Salmos </a:t>
            </a:r>
            <a:r>
              <a:rPr lang="es-MX" sz="3600" dirty="0">
                <a:solidFill>
                  <a:srgbClr val="000000"/>
                </a:solidFill>
              </a:rPr>
              <a:t>90:2 y Salmos 145:3</a:t>
            </a:r>
            <a:r>
              <a:rPr lang="en-US" sz="3600" dirty="0">
                <a:solidFill>
                  <a:srgbClr val="000000"/>
                </a:solidFill>
              </a:rPr>
              <a:t> </a:t>
            </a:r>
            <a:endParaRPr lang="en-US" sz="3600" dirty="0">
              <a:solidFill>
                <a:srgbClr val="000000"/>
              </a:solidFill>
            </a:endParaRPr>
          </a:p>
        </p:txBody>
      </p:sp>
    </p:spTree>
    <p:extLst>
      <p:ext uri="{BB962C8B-B14F-4D97-AF65-F5344CB8AC3E}">
        <p14:creationId xmlns:p14="http://schemas.microsoft.com/office/powerpoint/2010/main" val="3902088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356"/>
            <a:ext cx="7772400" cy="1470025"/>
          </a:xfrm>
        </p:spPr>
        <p:txBody>
          <a:bodyPr>
            <a:normAutofit/>
          </a:bodyPr>
          <a:lstStyle/>
          <a:p>
            <a:r>
              <a:rPr lang="en-US" sz="8000" b="1" i="1" dirty="0" err="1" smtClean="0"/>
              <a:t>Infinidad</a:t>
            </a:r>
            <a:r>
              <a:rPr lang="en-US" sz="8000" b="1" i="1" dirty="0" smtClean="0"/>
              <a:t> </a:t>
            </a:r>
            <a:endParaRPr lang="en-US" sz="8000" b="1" i="1" dirty="0"/>
          </a:p>
        </p:txBody>
      </p:sp>
      <p:sp>
        <p:nvSpPr>
          <p:cNvPr id="3" name="Subtitle 2"/>
          <p:cNvSpPr>
            <a:spLocks noGrp="1"/>
          </p:cNvSpPr>
          <p:nvPr>
            <p:ph type="subTitle" idx="1"/>
          </p:nvPr>
        </p:nvSpPr>
        <p:spPr>
          <a:xfrm>
            <a:off x="335761" y="1393925"/>
            <a:ext cx="8656885" cy="5355159"/>
          </a:xfrm>
        </p:spPr>
        <p:txBody>
          <a:bodyPr>
            <a:normAutofit fontScale="92500" lnSpcReduction="20000"/>
          </a:bodyPr>
          <a:lstStyle/>
          <a:p>
            <a:pPr algn="l"/>
            <a:r>
              <a:rPr lang="es-MX" b="1" dirty="0">
                <a:solidFill>
                  <a:srgbClr val="000000"/>
                </a:solidFill>
              </a:rPr>
              <a:t>Aplicación:  </a:t>
            </a:r>
            <a:endParaRPr lang="en-US" b="1" dirty="0">
              <a:solidFill>
                <a:srgbClr val="000000"/>
              </a:solidFill>
            </a:endParaRPr>
          </a:p>
          <a:p>
            <a:pPr marL="457200" lvl="0" indent="-457200" algn="l">
              <a:buFont typeface="Arial"/>
              <a:buChar char="•"/>
            </a:pPr>
            <a:r>
              <a:rPr lang="es-MX" dirty="0" smtClean="0">
                <a:solidFill>
                  <a:srgbClr val="000000"/>
                </a:solidFill>
              </a:rPr>
              <a:t>Dios </a:t>
            </a:r>
            <a:r>
              <a:rPr lang="es-MX" dirty="0">
                <a:solidFill>
                  <a:srgbClr val="000000"/>
                </a:solidFill>
              </a:rPr>
              <a:t>tiene lo que necesitamos, e infinita paciencia y amor para nosotros sin importar lo que hagamos.  </a:t>
            </a:r>
            <a:endParaRPr lang="en-US" dirty="0">
              <a:solidFill>
                <a:srgbClr val="000000"/>
              </a:solidFill>
            </a:endParaRPr>
          </a:p>
          <a:p>
            <a:pPr marL="457200" lvl="0" indent="-457200" algn="l">
              <a:buFont typeface="Arial"/>
              <a:buChar char="•"/>
            </a:pPr>
            <a:r>
              <a:rPr lang="es-MX" dirty="0">
                <a:solidFill>
                  <a:srgbClr val="000000"/>
                </a:solidFill>
              </a:rPr>
              <a:t>El castigo por nuestros pecados era infinito pero Dios pagó por esto infinitamente.</a:t>
            </a:r>
            <a:endParaRPr lang="en-US" dirty="0">
              <a:solidFill>
                <a:srgbClr val="000000"/>
              </a:solidFill>
            </a:endParaRPr>
          </a:p>
          <a:p>
            <a:pPr marL="457200" lvl="0" indent="-457200" algn="l">
              <a:buFont typeface="Arial"/>
              <a:buChar char="•"/>
            </a:pPr>
            <a:r>
              <a:rPr lang="es-MX" dirty="0">
                <a:solidFill>
                  <a:srgbClr val="000000"/>
                </a:solidFill>
              </a:rPr>
              <a:t>El crecimiento espiritual también necesita tiempo aunque a veces queramos saltarnos ciertos pasos.</a:t>
            </a:r>
            <a:endParaRPr lang="en-US" dirty="0">
              <a:solidFill>
                <a:srgbClr val="000000"/>
              </a:solidFill>
            </a:endParaRPr>
          </a:p>
          <a:p>
            <a:pPr marL="457200" lvl="0" indent="-457200" algn="l">
              <a:buFont typeface="Arial"/>
              <a:buChar char="•"/>
            </a:pPr>
            <a:r>
              <a:rPr lang="es-MX" dirty="0">
                <a:solidFill>
                  <a:srgbClr val="000000"/>
                </a:solidFill>
              </a:rPr>
              <a:t>Dios tiene una fuente inagotable para responder a nuestras necesidades.</a:t>
            </a:r>
            <a:endParaRPr lang="en-US" dirty="0">
              <a:solidFill>
                <a:srgbClr val="000000"/>
              </a:solidFill>
            </a:endParaRPr>
          </a:p>
          <a:p>
            <a:pPr marL="457200" lvl="0" indent="-457200" algn="l">
              <a:buFont typeface="Arial"/>
              <a:buChar char="•"/>
            </a:pPr>
            <a:r>
              <a:rPr lang="es-MX" dirty="0">
                <a:solidFill>
                  <a:srgbClr val="000000"/>
                </a:solidFill>
              </a:rPr>
              <a:t>Dios tiene una creatividad infinita, y no nos aburriremos en el cielo.</a:t>
            </a:r>
            <a:endParaRPr lang="en-US" dirty="0">
              <a:solidFill>
                <a:srgbClr val="000000"/>
              </a:solidFill>
            </a:endParaRPr>
          </a:p>
          <a:p>
            <a:pPr marL="457200" lvl="0" indent="-457200" algn="l">
              <a:buFont typeface="Arial"/>
              <a:buChar char="•"/>
            </a:pPr>
            <a:r>
              <a:rPr lang="es-MX" dirty="0">
                <a:solidFill>
                  <a:srgbClr val="000000"/>
                </a:solidFill>
              </a:rPr>
              <a:t>Todos los atributos de Dios son infinitos.  </a:t>
            </a:r>
            <a:endParaRPr lang="en-US" dirty="0">
              <a:solidFill>
                <a:srgbClr val="000000"/>
              </a:solidFill>
            </a:endParaRPr>
          </a:p>
          <a:p>
            <a:pPr algn="l"/>
            <a:endParaRPr lang="en-US" dirty="0"/>
          </a:p>
        </p:txBody>
      </p:sp>
    </p:spTree>
    <p:extLst>
      <p:ext uri="{BB962C8B-B14F-4D97-AF65-F5344CB8AC3E}">
        <p14:creationId xmlns:p14="http://schemas.microsoft.com/office/powerpoint/2010/main" val="452752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
                                        <p:tgtEl>
                                          <p:spTgt spid="2"/>
                                        </p:tgtEl>
                                      </p:cBhvr>
                                    </p:animEffect>
                                    <p:anim calcmode="lin" valueType="num">
                                      <p:cBhvr>
                                        <p:cTn id="50" dur="400" fill="hold"/>
                                        <p:tgtEl>
                                          <p:spTgt spid="2"/>
                                        </p:tgtEl>
                                        <p:attrNameLst>
                                          <p:attrName>ppt_x</p:attrName>
                                        </p:attrNameLst>
                                      </p:cBhvr>
                                      <p:tavLst>
                                        <p:tav tm="0">
                                          <p:val>
                                            <p:strVal val="#ppt_x"/>
                                          </p:val>
                                        </p:tav>
                                        <p:tav tm="100000">
                                          <p:val>
                                            <p:strVal val="#ppt_x"/>
                                          </p:val>
                                        </p:tav>
                                      </p:tavLst>
                                    </p:anim>
                                    <p:anim calcmode="lin" valueType="num">
                                      <p:cBhvr>
                                        <p:cTn id="51" dur="400" fill="hold"/>
                                        <p:tgtEl>
                                          <p:spTgt spid="2"/>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s-MX" sz="8000" b="1" i="1" dirty="0"/>
              <a:t>Inmutabilidad</a:t>
            </a:r>
            <a:r>
              <a:rPr lang="en-US" sz="8000" dirty="0"/>
              <a:t> </a:t>
            </a:r>
            <a:endParaRPr lang="en-US" sz="8000" b="1" dirty="0"/>
          </a:p>
        </p:txBody>
      </p:sp>
      <p:sp>
        <p:nvSpPr>
          <p:cNvPr id="4" name="Subtitle 3"/>
          <p:cNvSpPr>
            <a:spLocks noGrp="1"/>
          </p:cNvSpPr>
          <p:nvPr>
            <p:ph type="subTitle" idx="1"/>
          </p:nvPr>
        </p:nvSpPr>
        <p:spPr>
          <a:xfrm>
            <a:off x="472520" y="1668811"/>
            <a:ext cx="8195268" cy="4917823"/>
          </a:xfrm>
        </p:spPr>
        <p:txBody>
          <a:bodyPr>
            <a:noAutofit/>
          </a:bodyPr>
          <a:lstStyle/>
          <a:p>
            <a:pPr algn="l"/>
            <a:r>
              <a:rPr lang="es-MX" b="1" i="1" dirty="0">
                <a:solidFill>
                  <a:schemeClr val="tx1"/>
                </a:solidFill>
              </a:rPr>
              <a:t>Definición</a:t>
            </a:r>
            <a:r>
              <a:rPr lang="es-MX" i="1" dirty="0">
                <a:solidFill>
                  <a:schemeClr val="tx1"/>
                </a:solidFill>
              </a:rPr>
              <a:t>:</a:t>
            </a:r>
            <a:r>
              <a:rPr lang="es-MX" dirty="0">
                <a:solidFill>
                  <a:schemeClr val="tx1"/>
                </a:solidFill>
              </a:rPr>
              <a:t> Dios </a:t>
            </a:r>
            <a:r>
              <a:rPr lang="es-MX" b="1" dirty="0">
                <a:solidFill>
                  <a:schemeClr val="tx1"/>
                </a:solidFill>
              </a:rPr>
              <a:t>no cambia </a:t>
            </a:r>
            <a:r>
              <a:rPr lang="es-MX" dirty="0">
                <a:solidFill>
                  <a:schemeClr val="tx1"/>
                </a:solidFill>
              </a:rPr>
              <a:t>con respecto a sus atributos y </a:t>
            </a:r>
            <a:r>
              <a:rPr lang="es-MX" dirty="0" smtClean="0">
                <a:solidFill>
                  <a:schemeClr val="tx1"/>
                </a:solidFill>
              </a:rPr>
              <a:t>promesas.</a:t>
            </a:r>
          </a:p>
          <a:p>
            <a:pPr algn="l"/>
            <a:endParaRPr lang="es-MX" b="1" i="1" dirty="0">
              <a:solidFill>
                <a:schemeClr val="tx1"/>
              </a:solidFill>
            </a:endParaRPr>
          </a:p>
          <a:p>
            <a:pPr algn="l"/>
            <a:r>
              <a:rPr lang="es-MX" b="1" i="1" dirty="0" smtClean="0">
                <a:solidFill>
                  <a:schemeClr val="tx1"/>
                </a:solidFill>
              </a:rPr>
              <a:t>Referencias</a:t>
            </a:r>
            <a:r>
              <a:rPr lang="es-MX" b="1" i="1" dirty="0">
                <a:solidFill>
                  <a:schemeClr val="tx1"/>
                </a:solidFill>
              </a:rPr>
              <a:t>:</a:t>
            </a:r>
            <a:r>
              <a:rPr lang="es-MX" b="1" dirty="0">
                <a:solidFill>
                  <a:schemeClr val="tx1"/>
                </a:solidFill>
              </a:rPr>
              <a:t> </a:t>
            </a:r>
            <a:r>
              <a:rPr lang="es-MX" dirty="0">
                <a:solidFill>
                  <a:schemeClr val="tx1"/>
                </a:solidFill>
              </a:rPr>
              <a:t>Malaquías 3:6; Santiago 1:17; Hebreos 13:8</a:t>
            </a:r>
            <a:r>
              <a:rPr lang="en-US" dirty="0">
                <a:solidFill>
                  <a:schemeClr val="tx1"/>
                </a:solidFill>
              </a:rPr>
              <a:t> </a:t>
            </a:r>
          </a:p>
        </p:txBody>
      </p:sp>
    </p:spTree>
    <p:extLst>
      <p:ext uri="{BB962C8B-B14F-4D97-AF65-F5344CB8AC3E}">
        <p14:creationId xmlns:p14="http://schemas.microsoft.com/office/powerpoint/2010/main" val="1421031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s-MX" sz="8000" b="1" i="1" dirty="0"/>
              <a:t>Inmutabilidad</a:t>
            </a:r>
            <a:r>
              <a:rPr lang="en-US" sz="8000" dirty="0"/>
              <a:t> </a:t>
            </a:r>
            <a:endParaRPr lang="en-US" sz="8000" b="1" dirty="0"/>
          </a:p>
        </p:txBody>
      </p:sp>
      <p:sp>
        <p:nvSpPr>
          <p:cNvPr id="3" name="Subtitle 2"/>
          <p:cNvSpPr>
            <a:spLocks noGrp="1"/>
          </p:cNvSpPr>
          <p:nvPr>
            <p:ph type="subTitle" idx="1"/>
          </p:nvPr>
        </p:nvSpPr>
        <p:spPr>
          <a:xfrm>
            <a:off x="442987" y="1740345"/>
            <a:ext cx="8505359" cy="4905362"/>
          </a:xfrm>
        </p:spPr>
        <p:txBody>
          <a:bodyPr>
            <a:normAutofit/>
          </a:bodyPr>
          <a:lstStyle/>
          <a:p>
            <a:pPr marL="457200" indent="-457200" algn="l">
              <a:buFont typeface="Arial"/>
              <a:buChar char="•"/>
            </a:pPr>
            <a:r>
              <a:rPr lang="es-MX" b="1" i="1" dirty="0">
                <a:solidFill>
                  <a:srgbClr val="000000"/>
                </a:solidFill>
              </a:rPr>
              <a:t>Aplicación:  </a:t>
            </a:r>
            <a:endParaRPr lang="en-US" b="1" dirty="0">
              <a:solidFill>
                <a:srgbClr val="000000"/>
              </a:solidFill>
            </a:endParaRPr>
          </a:p>
          <a:p>
            <a:pPr marL="457200" lvl="0" indent="-457200" algn="l">
              <a:buFont typeface="Arial"/>
              <a:buChar char="•"/>
            </a:pPr>
            <a:r>
              <a:rPr lang="es-MX" dirty="0">
                <a:solidFill>
                  <a:srgbClr val="000000"/>
                </a:solidFill>
              </a:rPr>
              <a:t>Podemos contar con el amor y la misericordia de Dios siempre, no cambia según nuestro comportamiento.</a:t>
            </a:r>
            <a:endParaRPr lang="en-US" dirty="0">
              <a:solidFill>
                <a:srgbClr val="000000"/>
              </a:solidFill>
            </a:endParaRPr>
          </a:p>
          <a:p>
            <a:pPr marL="457200" lvl="0" indent="-457200" algn="l">
              <a:buFont typeface="Arial"/>
              <a:buChar char="•"/>
            </a:pPr>
            <a:r>
              <a:rPr lang="es-MX" dirty="0">
                <a:solidFill>
                  <a:srgbClr val="000000"/>
                </a:solidFill>
              </a:rPr>
              <a:t>Es la única relación que es completamente confiable</a:t>
            </a:r>
            <a:endParaRPr lang="en-US" dirty="0">
              <a:solidFill>
                <a:srgbClr val="000000"/>
              </a:solidFill>
            </a:endParaRPr>
          </a:p>
          <a:p>
            <a:pPr marL="457200" lvl="0" indent="-457200" algn="l">
              <a:buFont typeface="Arial"/>
              <a:buChar char="•"/>
            </a:pPr>
            <a:r>
              <a:rPr lang="es-MX" dirty="0">
                <a:solidFill>
                  <a:srgbClr val="000000"/>
                </a:solidFill>
              </a:rPr>
              <a:t>Sus promesas para nosotros no cambian.</a:t>
            </a:r>
            <a:endParaRPr lang="en-US" dirty="0">
              <a:solidFill>
                <a:srgbClr val="000000"/>
              </a:solidFill>
            </a:endParaRPr>
          </a:p>
          <a:p>
            <a:pPr marL="457200" indent="-457200" algn="l">
              <a:buFont typeface="Arial"/>
              <a:buChar char="•"/>
            </a:pPr>
            <a:endParaRPr lang="en-US" dirty="0"/>
          </a:p>
        </p:txBody>
      </p:sp>
    </p:spTree>
    <p:extLst>
      <p:ext uri="{BB962C8B-B14F-4D97-AF65-F5344CB8AC3E}">
        <p14:creationId xmlns:p14="http://schemas.microsoft.com/office/powerpoint/2010/main" val="2520256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Scale>
                                      <p:cBhvr>
                                        <p:cTn id="3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
                                        </p:tgtEl>
                                        <p:attrNameLst>
                                          <p:attrName>ppt_x</p:attrName>
                                          <p:attrName>ppt_y</p:attrName>
                                        </p:attrNameLst>
                                      </p:cBhvr>
                                    </p:animMotion>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790" y="669844"/>
            <a:ext cx="7772400" cy="1470025"/>
          </a:xfrm>
        </p:spPr>
        <p:txBody>
          <a:bodyPr>
            <a:normAutofit fontScale="90000"/>
          </a:bodyPr>
          <a:lstStyle/>
          <a:p>
            <a:r>
              <a:rPr lang="es-MX" sz="8000" b="1" i="1" dirty="0" smtClean="0"/>
              <a:t>Omnipresencia</a:t>
            </a:r>
            <a:r>
              <a:rPr lang="en-US" sz="8000" dirty="0"/>
              <a:t/>
            </a:r>
            <a:br>
              <a:rPr lang="en-US" sz="8000" dirty="0"/>
            </a:br>
            <a:endParaRPr lang="en-US" sz="8000" b="1" dirty="0"/>
          </a:p>
        </p:txBody>
      </p:sp>
      <p:sp>
        <p:nvSpPr>
          <p:cNvPr id="3" name="Subtitle 2"/>
          <p:cNvSpPr>
            <a:spLocks noGrp="1"/>
          </p:cNvSpPr>
          <p:nvPr>
            <p:ph type="subTitle" idx="1"/>
          </p:nvPr>
        </p:nvSpPr>
        <p:spPr>
          <a:xfrm>
            <a:off x="428221" y="1888027"/>
            <a:ext cx="8150969" cy="4388474"/>
          </a:xfrm>
        </p:spPr>
        <p:txBody>
          <a:bodyPr>
            <a:normAutofit/>
          </a:bodyPr>
          <a:lstStyle/>
          <a:p>
            <a:pPr algn="l"/>
            <a:r>
              <a:rPr lang="es-MX" b="1" i="1" dirty="0">
                <a:solidFill>
                  <a:srgbClr val="000000"/>
                </a:solidFill>
              </a:rPr>
              <a:t>Definición</a:t>
            </a:r>
            <a:r>
              <a:rPr lang="es-MX" i="1" dirty="0">
                <a:solidFill>
                  <a:srgbClr val="000000"/>
                </a:solidFill>
              </a:rPr>
              <a:t>:</a:t>
            </a:r>
            <a:r>
              <a:rPr lang="es-MX" dirty="0">
                <a:solidFill>
                  <a:srgbClr val="000000"/>
                </a:solidFill>
              </a:rPr>
              <a:t> Dios trasciende todos los límites de </a:t>
            </a:r>
            <a:r>
              <a:rPr lang="es-MX" dirty="0" smtClean="0">
                <a:solidFill>
                  <a:srgbClr val="000000"/>
                </a:solidFill>
              </a:rPr>
              <a:t>espacio.</a:t>
            </a:r>
            <a:endParaRPr lang="en-US" dirty="0">
              <a:solidFill>
                <a:srgbClr val="000000"/>
              </a:solidFill>
            </a:endParaRPr>
          </a:p>
          <a:p>
            <a:pPr algn="l"/>
            <a:endParaRPr lang="es-MX" b="1" i="1" dirty="0" smtClean="0">
              <a:solidFill>
                <a:srgbClr val="000000"/>
              </a:solidFill>
            </a:endParaRPr>
          </a:p>
          <a:p>
            <a:pPr algn="l"/>
            <a:r>
              <a:rPr lang="es-MX" b="1" i="1" dirty="0" smtClean="0">
                <a:solidFill>
                  <a:srgbClr val="000000"/>
                </a:solidFill>
              </a:rPr>
              <a:t>Referencias</a:t>
            </a:r>
            <a:r>
              <a:rPr lang="es-MX" b="1" i="1" dirty="0">
                <a:solidFill>
                  <a:srgbClr val="000000"/>
                </a:solidFill>
              </a:rPr>
              <a:t>:</a:t>
            </a:r>
            <a:r>
              <a:rPr lang="es-MX" b="1" dirty="0">
                <a:solidFill>
                  <a:srgbClr val="000000"/>
                </a:solidFill>
              </a:rPr>
              <a:t> </a:t>
            </a:r>
            <a:r>
              <a:rPr lang="es-MX" dirty="0">
                <a:solidFill>
                  <a:srgbClr val="000000"/>
                </a:solidFill>
              </a:rPr>
              <a:t>Jeremías 23:23,24; Salmos 139:7-10</a:t>
            </a:r>
            <a:r>
              <a:rPr lang="en-US"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18778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551"/>
            <a:ext cx="7772400" cy="1470025"/>
          </a:xfrm>
        </p:spPr>
        <p:txBody>
          <a:bodyPr>
            <a:normAutofit/>
          </a:bodyPr>
          <a:lstStyle/>
          <a:p>
            <a:r>
              <a:rPr lang="es-MX" sz="8000" b="1" i="1" dirty="0" smtClean="0"/>
              <a:t>Omnipresencia</a:t>
            </a:r>
            <a:endParaRPr lang="en-US" sz="8000" b="1" dirty="0"/>
          </a:p>
        </p:txBody>
      </p:sp>
      <p:sp>
        <p:nvSpPr>
          <p:cNvPr id="3" name="Subtitle 2"/>
          <p:cNvSpPr>
            <a:spLocks noGrp="1"/>
          </p:cNvSpPr>
          <p:nvPr>
            <p:ph type="subTitle" idx="1"/>
          </p:nvPr>
        </p:nvSpPr>
        <p:spPr>
          <a:xfrm>
            <a:off x="291966" y="934353"/>
            <a:ext cx="8642184" cy="5923648"/>
          </a:xfrm>
        </p:spPr>
        <p:txBody>
          <a:bodyPr>
            <a:normAutofit fontScale="55000" lnSpcReduction="20000"/>
          </a:bodyPr>
          <a:lstStyle/>
          <a:p>
            <a:pPr marL="457200" indent="-457200" algn="l">
              <a:buFont typeface="Arial"/>
              <a:buChar char="•"/>
            </a:pPr>
            <a:r>
              <a:rPr lang="es-MX" sz="4500" b="1" i="1" dirty="0">
                <a:solidFill>
                  <a:srgbClr val="000000"/>
                </a:solidFill>
              </a:rPr>
              <a:t>Aplicación:  </a:t>
            </a:r>
            <a:endParaRPr lang="en-US" sz="4500" b="1" i="1" dirty="0">
              <a:solidFill>
                <a:srgbClr val="000000"/>
              </a:solidFill>
            </a:endParaRPr>
          </a:p>
          <a:p>
            <a:pPr marL="457200" lvl="0" indent="-457200" algn="l">
              <a:buFont typeface="Arial"/>
              <a:buChar char="•"/>
            </a:pPr>
            <a:r>
              <a:rPr lang="es-MX" sz="4500" dirty="0">
                <a:solidFill>
                  <a:srgbClr val="000000"/>
                </a:solidFill>
              </a:rPr>
              <a:t>Podemos orar en todo momento y en cualquier lugar, este hecho mejora nuestra vida de oración</a:t>
            </a:r>
            <a:endParaRPr lang="en-US" sz="4500" dirty="0">
              <a:solidFill>
                <a:srgbClr val="000000"/>
              </a:solidFill>
            </a:endParaRPr>
          </a:p>
          <a:p>
            <a:pPr marL="457200" lvl="0" indent="-457200" algn="l">
              <a:buFont typeface="Arial"/>
              <a:buChar char="•"/>
            </a:pPr>
            <a:r>
              <a:rPr lang="es-MX" sz="4500" dirty="0">
                <a:solidFill>
                  <a:srgbClr val="000000"/>
                </a:solidFill>
              </a:rPr>
              <a:t>Erradica la dicotomía de los cristianos, son espirituales sólo cuando van a la iglesia, y pero no durante la semana en sus trabajos o vacaciones (entretenimiento).  </a:t>
            </a:r>
            <a:endParaRPr lang="es-MX" sz="4500" dirty="0" smtClean="0">
              <a:solidFill>
                <a:srgbClr val="000000"/>
              </a:solidFill>
            </a:endParaRPr>
          </a:p>
          <a:p>
            <a:pPr marL="457200" lvl="0" indent="-457200" algn="l">
              <a:buFont typeface="Arial"/>
              <a:buChar char="•"/>
            </a:pPr>
            <a:r>
              <a:rPr lang="es-MX" sz="4500" dirty="0" smtClean="0">
                <a:solidFill>
                  <a:srgbClr val="000000"/>
                </a:solidFill>
              </a:rPr>
              <a:t>Nuestra </a:t>
            </a:r>
            <a:r>
              <a:rPr lang="es-MX" sz="4500" dirty="0">
                <a:solidFill>
                  <a:srgbClr val="000000"/>
                </a:solidFill>
              </a:rPr>
              <a:t>vida debe ser transparente, el hacer y decir deben ser uno solo, porque Dios nos ve en todo momento. Da mayor autenticidad a nuestras vidas cristianas, porque no podemos esconder pecados. </a:t>
            </a:r>
            <a:endParaRPr lang="es-MX" sz="4500" dirty="0" smtClean="0">
              <a:solidFill>
                <a:srgbClr val="000000"/>
              </a:solidFill>
            </a:endParaRPr>
          </a:p>
          <a:p>
            <a:pPr marL="457200" lvl="0" indent="-457200" algn="l">
              <a:buFont typeface="Arial"/>
              <a:buChar char="•"/>
            </a:pPr>
            <a:r>
              <a:rPr lang="es-MX" sz="4500" dirty="0" smtClean="0">
                <a:solidFill>
                  <a:srgbClr val="000000"/>
                </a:solidFill>
              </a:rPr>
              <a:t>Podemos </a:t>
            </a:r>
            <a:r>
              <a:rPr lang="es-MX" sz="4500" dirty="0">
                <a:solidFill>
                  <a:srgbClr val="000000"/>
                </a:solidFill>
              </a:rPr>
              <a:t>evangelizar con confianza porque sabemos que Dios estará allí apoyándonos. </a:t>
            </a:r>
            <a:r>
              <a:rPr lang="es-MX" sz="4500" dirty="0" smtClean="0">
                <a:solidFill>
                  <a:srgbClr val="000000"/>
                </a:solidFill>
              </a:rPr>
              <a:t>Evangelismo </a:t>
            </a:r>
            <a:r>
              <a:rPr lang="es-MX" sz="4500" dirty="0">
                <a:solidFill>
                  <a:srgbClr val="000000"/>
                </a:solidFill>
              </a:rPr>
              <a:t>es cotidiano por la presencia de Dios en todas partes.</a:t>
            </a:r>
            <a:endParaRPr lang="en-US" sz="4500" dirty="0">
              <a:solidFill>
                <a:srgbClr val="000000"/>
              </a:solidFill>
            </a:endParaRPr>
          </a:p>
          <a:p>
            <a:pPr marL="457200" lvl="0" indent="-457200" algn="l">
              <a:buFont typeface="Arial"/>
              <a:buChar char="•"/>
            </a:pPr>
            <a:r>
              <a:rPr lang="es-MX" sz="4500" dirty="0">
                <a:solidFill>
                  <a:srgbClr val="000000"/>
                </a:solidFill>
              </a:rPr>
              <a:t>No podemos escapar de Dios; no existen vacaciones espirituales.</a:t>
            </a:r>
            <a:endParaRPr lang="en-US" sz="4500" dirty="0">
              <a:solidFill>
                <a:srgbClr val="000000"/>
              </a:solidFill>
            </a:endParaRPr>
          </a:p>
          <a:p>
            <a:pPr algn="l"/>
            <a:endParaRPr lang="en-US" dirty="0"/>
          </a:p>
        </p:txBody>
      </p:sp>
    </p:spTree>
    <p:extLst>
      <p:ext uri="{BB962C8B-B14F-4D97-AF65-F5344CB8AC3E}">
        <p14:creationId xmlns:p14="http://schemas.microsoft.com/office/powerpoint/2010/main" val="300480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 calcmode="lin" valueType="num">
                                      <p:cBhvr>
                                        <p:cTn id="45" dur="500" fill="hold"/>
                                        <p:tgtEl>
                                          <p:spTgt spid="2"/>
                                        </p:tgtEl>
                                        <p:attrNameLst>
                                          <p:attrName>style.rotation</p:attrName>
                                        </p:attrNameLst>
                                      </p:cBhvr>
                                      <p:tavLst>
                                        <p:tav tm="0">
                                          <p:val>
                                            <p:fltVal val="360"/>
                                          </p:val>
                                        </p:tav>
                                        <p:tav tm="100000">
                                          <p:val>
                                            <p:fltVal val="0"/>
                                          </p:val>
                                        </p:tav>
                                      </p:tavLst>
                                    </p:anim>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71"/>
            <a:ext cx="7772400" cy="1470025"/>
          </a:xfrm>
        </p:spPr>
        <p:txBody>
          <a:bodyPr>
            <a:normAutofit/>
          </a:bodyPr>
          <a:lstStyle/>
          <a:p>
            <a:r>
              <a:rPr lang="es-MX" sz="8000" b="1" i="1" dirty="0"/>
              <a:t>Omnisciencia</a:t>
            </a:r>
            <a:r>
              <a:rPr lang="en-US" sz="8000" dirty="0"/>
              <a:t> </a:t>
            </a:r>
            <a:endParaRPr lang="en-US" sz="8000" b="1" dirty="0"/>
          </a:p>
        </p:txBody>
      </p:sp>
      <p:sp>
        <p:nvSpPr>
          <p:cNvPr id="3" name="Subtitle 2"/>
          <p:cNvSpPr>
            <a:spLocks noGrp="1"/>
          </p:cNvSpPr>
          <p:nvPr>
            <p:ph type="subTitle" idx="1"/>
          </p:nvPr>
        </p:nvSpPr>
        <p:spPr>
          <a:xfrm>
            <a:off x="116785" y="1970899"/>
            <a:ext cx="8875757" cy="4584166"/>
          </a:xfrm>
        </p:spPr>
        <p:txBody>
          <a:bodyPr>
            <a:normAutofit/>
          </a:bodyPr>
          <a:lstStyle/>
          <a:p>
            <a:pPr algn="l"/>
            <a:r>
              <a:rPr lang="es-MX" sz="3600" b="1" i="1" dirty="0">
                <a:solidFill>
                  <a:srgbClr val="000000"/>
                </a:solidFill>
              </a:rPr>
              <a:t>Definición</a:t>
            </a:r>
            <a:r>
              <a:rPr lang="es-MX" sz="3600" i="1" dirty="0">
                <a:solidFill>
                  <a:srgbClr val="000000"/>
                </a:solidFill>
              </a:rPr>
              <a:t>:</a:t>
            </a:r>
            <a:r>
              <a:rPr lang="es-MX" sz="3600" dirty="0">
                <a:solidFill>
                  <a:srgbClr val="000000"/>
                </a:solidFill>
              </a:rPr>
              <a:t> Dios conoce  todas las cosas actuales o posibles al mismo </a:t>
            </a:r>
            <a:r>
              <a:rPr lang="es-MX" sz="3600" dirty="0" smtClean="0">
                <a:solidFill>
                  <a:srgbClr val="000000"/>
                </a:solidFill>
              </a:rPr>
              <a:t>tiempo</a:t>
            </a:r>
            <a:r>
              <a:rPr lang="es-MX" sz="3600" dirty="0">
                <a:solidFill>
                  <a:srgbClr val="000000"/>
                </a:solidFill>
              </a:rPr>
              <a:t>.</a:t>
            </a:r>
            <a:endParaRPr lang="en-US" sz="3600" dirty="0">
              <a:solidFill>
                <a:srgbClr val="000000"/>
              </a:solidFill>
            </a:endParaRPr>
          </a:p>
          <a:p>
            <a:pPr algn="l"/>
            <a:r>
              <a:rPr lang="es-MX" sz="3600" b="1" i="1" dirty="0">
                <a:solidFill>
                  <a:srgbClr val="000000"/>
                </a:solidFill>
              </a:rPr>
              <a:t>Referencias</a:t>
            </a:r>
            <a:r>
              <a:rPr lang="es-MX" sz="3600" i="1" dirty="0">
                <a:solidFill>
                  <a:srgbClr val="000000"/>
                </a:solidFill>
              </a:rPr>
              <a:t>:</a:t>
            </a:r>
            <a:r>
              <a:rPr lang="es-MX" sz="3600" dirty="0">
                <a:solidFill>
                  <a:srgbClr val="000000"/>
                </a:solidFill>
              </a:rPr>
              <a:t> Salmos 147:5; Salmos 139 1-6; 23-24; Juan 21:17 (Pedro negó a JC pero Dios no se lo restregó en su rostro sino que quería resolver esto reafirmando su amor); Isaías 40:28; Hebreos 4:13</a:t>
            </a:r>
            <a:endParaRPr lang="en-US" sz="3600" dirty="0">
              <a:solidFill>
                <a:srgbClr val="000000"/>
              </a:solidFill>
            </a:endParaRPr>
          </a:p>
          <a:p>
            <a:pPr algn="l"/>
            <a:endParaRPr lang="en-US" dirty="0"/>
          </a:p>
        </p:txBody>
      </p:sp>
    </p:spTree>
    <p:extLst>
      <p:ext uri="{BB962C8B-B14F-4D97-AF65-F5344CB8AC3E}">
        <p14:creationId xmlns:p14="http://schemas.microsoft.com/office/powerpoint/2010/main" val="907578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556"/>
            <a:ext cx="7772400" cy="1470025"/>
          </a:xfrm>
        </p:spPr>
        <p:txBody>
          <a:bodyPr>
            <a:normAutofit/>
          </a:bodyPr>
          <a:lstStyle/>
          <a:p>
            <a:r>
              <a:rPr lang="es-MX" sz="8000" b="1" i="1" dirty="0"/>
              <a:t>Omnisciencia</a:t>
            </a:r>
            <a:r>
              <a:rPr lang="en-US" sz="8000" dirty="0"/>
              <a:t> </a:t>
            </a:r>
            <a:endParaRPr lang="en-US" sz="8000" b="1" dirty="0"/>
          </a:p>
        </p:txBody>
      </p:sp>
      <p:sp>
        <p:nvSpPr>
          <p:cNvPr id="3" name="Subtitle 2"/>
          <p:cNvSpPr>
            <a:spLocks noGrp="1"/>
          </p:cNvSpPr>
          <p:nvPr>
            <p:ph type="subTitle" idx="1"/>
          </p:nvPr>
        </p:nvSpPr>
        <p:spPr>
          <a:xfrm>
            <a:off x="408753" y="923412"/>
            <a:ext cx="8539594" cy="5934588"/>
          </a:xfrm>
        </p:spPr>
        <p:txBody>
          <a:bodyPr>
            <a:normAutofit fontScale="47500" lnSpcReduction="20000"/>
          </a:bodyPr>
          <a:lstStyle/>
          <a:p>
            <a:pPr algn="l"/>
            <a:r>
              <a:rPr lang="es-MX" sz="5100" b="1" i="1" dirty="0">
                <a:solidFill>
                  <a:srgbClr val="000000"/>
                </a:solidFill>
              </a:rPr>
              <a:t>Aplicación:  </a:t>
            </a:r>
            <a:endParaRPr lang="en-US" sz="5100" b="1" dirty="0">
              <a:solidFill>
                <a:srgbClr val="000000"/>
              </a:solidFill>
            </a:endParaRPr>
          </a:p>
          <a:p>
            <a:pPr marL="457200" lvl="0" indent="-457200" algn="l">
              <a:buFont typeface="Arial"/>
              <a:buChar char="•"/>
            </a:pPr>
            <a:r>
              <a:rPr lang="es-MX" sz="5100" dirty="0">
                <a:solidFill>
                  <a:srgbClr val="000000"/>
                </a:solidFill>
              </a:rPr>
              <a:t>Dios no está sorprendido por nuestros pecados, ni cuando fracasamos; cuando nos sentimos culpables o fracasados ayuda saber que no hemos defraudado a Dios porque él ya lo sabía.  </a:t>
            </a:r>
            <a:endParaRPr lang="es-MX" sz="5100" dirty="0" smtClean="0">
              <a:solidFill>
                <a:srgbClr val="000000"/>
              </a:solidFill>
            </a:endParaRPr>
          </a:p>
          <a:p>
            <a:pPr marL="457200" lvl="0" indent="-457200" algn="l">
              <a:buFont typeface="Arial"/>
              <a:buChar char="•"/>
            </a:pPr>
            <a:r>
              <a:rPr lang="es-MX" sz="5100" dirty="0" smtClean="0">
                <a:solidFill>
                  <a:srgbClr val="000000"/>
                </a:solidFill>
              </a:rPr>
              <a:t>En </a:t>
            </a:r>
            <a:r>
              <a:rPr lang="es-MX" sz="5100" dirty="0">
                <a:solidFill>
                  <a:srgbClr val="000000"/>
                </a:solidFill>
              </a:rPr>
              <a:t>vez de hacer una introspección, es mejor que le preguntemos a Dios que nos muestre qué pasa porque él lo sabe todo.</a:t>
            </a:r>
            <a:endParaRPr lang="en-US" sz="5100" dirty="0">
              <a:solidFill>
                <a:srgbClr val="000000"/>
              </a:solidFill>
            </a:endParaRPr>
          </a:p>
          <a:p>
            <a:pPr marL="457200" lvl="0" indent="-457200" algn="l">
              <a:buFont typeface="Arial"/>
              <a:buChar char="•"/>
            </a:pPr>
            <a:r>
              <a:rPr lang="es-MX" sz="5100" dirty="0">
                <a:solidFill>
                  <a:srgbClr val="000000"/>
                </a:solidFill>
              </a:rPr>
              <a:t>Honestidad para con Dios en los problemas que tenemos, conoce nuestro presente, pasado y futuro</a:t>
            </a:r>
            <a:endParaRPr lang="en-US" sz="5100" dirty="0">
              <a:solidFill>
                <a:srgbClr val="000000"/>
              </a:solidFill>
            </a:endParaRPr>
          </a:p>
          <a:p>
            <a:pPr marL="457200" lvl="0" indent="-457200" algn="l">
              <a:buFont typeface="Arial"/>
              <a:buChar char="•"/>
            </a:pPr>
            <a:r>
              <a:rPr lang="es-MX" sz="5100" dirty="0">
                <a:solidFill>
                  <a:srgbClr val="000000"/>
                </a:solidFill>
              </a:rPr>
              <a:t>No debemos acudir a otras personas esotéricas o métodos de sanación, Dios conoce nuestro estado.</a:t>
            </a:r>
            <a:endParaRPr lang="en-US" sz="5100" dirty="0">
              <a:solidFill>
                <a:srgbClr val="000000"/>
              </a:solidFill>
            </a:endParaRPr>
          </a:p>
          <a:p>
            <a:pPr marL="457200" lvl="0" indent="-457200" algn="l">
              <a:buFont typeface="Arial"/>
              <a:buChar char="•"/>
            </a:pPr>
            <a:r>
              <a:rPr lang="es-MX" sz="5100" dirty="0">
                <a:solidFill>
                  <a:srgbClr val="000000"/>
                </a:solidFill>
              </a:rPr>
              <a:t>Seguridad del amor de Dios (ya lo sabe todo y no nos rechaza)</a:t>
            </a:r>
            <a:endParaRPr lang="en-US" sz="5100" dirty="0">
              <a:solidFill>
                <a:srgbClr val="000000"/>
              </a:solidFill>
            </a:endParaRPr>
          </a:p>
          <a:p>
            <a:pPr marL="457200" lvl="0" indent="-457200" algn="l">
              <a:buFont typeface="Arial"/>
              <a:buChar char="•"/>
            </a:pPr>
            <a:r>
              <a:rPr lang="es-MX" sz="5100" dirty="0">
                <a:solidFill>
                  <a:srgbClr val="000000"/>
                </a:solidFill>
              </a:rPr>
              <a:t>Confiar en la guía del Señor (sabe lo mejor para nosotros porque ve más adelante)</a:t>
            </a:r>
            <a:endParaRPr lang="en-US" sz="5100" dirty="0">
              <a:solidFill>
                <a:srgbClr val="000000"/>
              </a:solidFill>
            </a:endParaRPr>
          </a:p>
          <a:p>
            <a:pPr marL="457200" lvl="0" indent="-457200" algn="l">
              <a:buFont typeface="Arial"/>
              <a:buChar char="•"/>
            </a:pPr>
            <a:r>
              <a:rPr lang="es-MX" sz="5100" dirty="0">
                <a:solidFill>
                  <a:srgbClr val="000000"/>
                </a:solidFill>
              </a:rPr>
              <a:t>Profecía: es auténtica porque proviene de Dios</a:t>
            </a:r>
            <a:endParaRPr lang="en-US" sz="5100" dirty="0">
              <a:solidFill>
                <a:srgbClr val="000000"/>
              </a:solidFill>
            </a:endParaRPr>
          </a:p>
          <a:p>
            <a:pPr marL="457200" lvl="0" indent="-457200" algn="l">
              <a:buFont typeface="Arial"/>
              <a:buChar char="•"/>
            </a:pPr>
            <a:r>
              <a:rPr lang="es-MX" sz="5100" dirty="0">
                <a:solidFill>
                  <a:srgbClr val="000000"/>
                </a:solidFill>
              </a:rPr>
              <a:t>El diablo no es omnisciente.</a:t>
            </a:r>
            <a:endParaRPr lang="en-US" sz="5100" dirty="0">
              <a:solidFill>
                <a:srgbClr val="000000"/>
              </a:solidFill>
            </a:endParaRPr>
          </a:p>
          <a:p>
            <a:pPr marL="457200" indent="-457200" algn="l">
              <a:buFont typeface="Arial"/>
              <a:buChar char="•"/>
            </a:pPr>
            <a:endParaRPr lang="en-US" dirty="0">
              <a:solidFill>
                <a:srgbClr val="000000"/>
              </a:solidFill>
            </a:endParaRPr>
          </a:p>
        </p:txBody>
      </p:sp>
    </p:spTree>
    <p:extLst>
      <p:ext uri="{BB962C8B-B14F-4D97-AF65-F5344CB8AC3E}">
        <p14:creationId xmlns:p14="http://schemas.microsoft.com/office/powerpoint/2010/main" val="684829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64" dur="1000" fill="hold"/>
                                        <p:tgtEl>
                                          <p:spTgt spid="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3871"/>
            <a:ext cx="7772400" cy="1470025"/>
          </a:xfrm>
        </p:spPr>
        <p:txBody>
          <a:bodyPr>
            <a:normAutofit/>
          </a:bodyPr>
          <a:lstStyle/>
          <a:p>
            <a:r>
              <a:rPr lang="es-MX" sz="8000" b="1" i="1" dirty="0"/>
              <a:t>Omnipotencia</a:t>
            </a:r>
            <a:r>
              <a:rPr lang="en-US" sz="8000" dirty="0"/>
              <a:t> </a:t>
            </a:r>
            <a:endParaRPr lang="en-US" sz="8000" b="1" dirty="0"/>
          </a:p>
        </p:txBody>
      </p:sp>
      <p:sp>
        <p:nvSpPr>
          <p:cNvPr id="3" name="Subtitle 2"/>
          <p:cNvSpPr>
            <a:spLocks noGrp="1"/>
          </p:cNvSpPr>
          <p:nvPr>
            <p:ph type="subTitle" idx="1"/>
          </p:nvPr>
        </p:nvSpPr>
        <p:spPr>
          <a:xfrm>
            <a:off x="685799" y="2269395"/>
            <a:ext cx="8131563" cy="4417064"/>
          </a:xfrm>
        </p:spPr>
        <p:txBody>
          <a:bodyPr>
            <a:normAutofit/>
          </a:bodyPr>
          <a:lstStyle/>
          <a:p>
            <a:pPr algn="l"/>
            <a:r>
              <a:rPr lang="es-MX" sz="3600" b="1" i="1" dirty="0">
                <a:solidFill>
                  <a:srgbClr val="000000"/>
                </a:solidFill>
              </a:rPr>
              <a:t>Definición</a:t>
            </a:r>
            <a:r>
              <a:rPr lang="es-MX" sz="3600" i="1" dirty="0">
                <a:solidFill>
                  <a:srgbClr val="000000"/>
                </a:solidFill>
              </a:rPr>
              <a:t>:</a:t>
            </a:r>
            <a:r>
              <a:rPr lang="es-MX" sz="3600" dirty="0">
                <a:solidFill>
                  <a:srgbClr val="000000"/>
                </a:solidFill>
              </a:rPr>
              <a:t> Dios tiene el poder para hacer todo lo que sea lógicamente posible sin traspasar/violar su carácter; es totalmente poderoso.  </a:t>
            </a:r>
            <a:endParaRPr lang="en-US" sz="3600" dirty="0">
              <a:solidFill>
                <a:srgbClr val="000000"/>
              </a:solidFill>
            </a:endParaRPr>
          </a:p>
          <a:p>
            <a:pPr algn="l"/>
            <a:r>
              <a:rPr lang="es-MX" sz="3600" b="1" i="1" dirty="0">
                <a:solidFill>
                  <a:srgbClr val="000000"/>
                </a:solidFill>
              </a:rPr>
              <a:t>Referencias</a:t>
            </a:r>
            <a:r>
              <a:rPr lang="es-MX" sz="3600" i="1" dirty="0">
                <a:solidFill>
                  <a:srgbClr val="000000"/>
                </a:solidFill>
              </a:rPr>
              <a:t>: </a:t>
            </a:r>
            <a:r>
              <a:rPr lang="es-MX" sz="3600" dirty="0">
                <a:solidFill>
                  <a:srgbClr val="000000"/>
                </a:solidFill>
              </a:rPr>
              <a:t>Mateos 19:26; Gen.18:14; Efes.1:18-20</a:t>
            </a:r>
            <a:r>
              <a:rPr lang="en-US" sz="3600" dirty="0">
                <a:solidFill>
                  <a:srgbClr val="000000"/>
                </a:solidFill>
              </a:rPr>
              <a:t> </a:t>
            </a:r>
            <a:endParaRPr lang="en-US" sz="3600" dirty="0">
              <a:solidFill>
                <a:srgbClr val="000000"/>
              </a:solidFill>
            </a:endParaRPr>
          </a:p>
        </p:txBody>
      </p:sp>
    </p:spTree>
    <p:extLst>
      <p:ext uri="{BB962C8B-B14F-4D97-AF65-F5344CB8AC3E}">
        <p14:creationId xmlns:p14="http://schemas.microsoft.com/office/powerpoint/2010/main" val="1356182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a:bodyPr>
          <a:lstStyle/>
          <a:p>
            <a:r>
              <a:rPr lang="en-US" b="1" dirty="0" smtClean="0"/>
              <a:t>¿</a:t>
            </a:r>
            <a:r>
              <a:rPr lang="en-US" b="1" dirty="0" err="1" smtClean="0"/>
              <a:t>Porqu</a:t>
            </a:r>
            <a:r>
              <a:rPr lang="en-US" b="1" dirty="0" err="1" smtClean="0"/>
              <a:t>é</a:t>
            </a:r>
            <a:r>
              <a:rPr lang="en-US" b="1" dirty="0" smtClean="0"/>
              <a:t> </a:t>
            </a:r>
            <a:r>
              <a:rPr lang="en-US" b="1" dirty="0" err="1" smtClean="0"/>
              <a:t>es</a:t>
            </a:r>
            <a:r>
              <a:rPr lang="en-US" b="1" dirty="0" smtClean="0"/>
              <a:t> </a:t>
            </a:r>
            <a:r>
              <a:rPr lang="en-US" b="1" dirty="0" err="1" smtClean="0"/>
              <a:t>importante</a:t>
            </a:r>
            <a:r>
              <a:rPr lang="en-US" b="1" dirty="0" smtClean="0"/>
              <a:t> </a:t>
            </a:r>
            <a:r>
              <a:rPr lang="en-US" b="1" dirty="0" err="1" smtClean="0"/>
              <a:t>estudiar</a:t>
            </a:r>
            <a:r>
              <a:rPr lang="en-US" b="1" dirty="0" smtClean="0"/>
              <a:t> los </a:t>
            </a:r>
            <a:r>
              <a:rPr lang="en-US" b="1" dirty="0" err="1" smtClean="0"/>
              <a:t>atributos</a:t>
            </a:r>
            <a:r>
              <a:rPr lang="en-US" b="1" dirty="0" smtClean="0"/>
              <a:t> de Dios?</a:t>
            </a:r>
            <a:endParaRPr lang="en-US" b="1" dirty="0"/>
          </a:p>
        </p:txBody>
      </p:sp>
      <p:sp>
        <p:nvSpPr>
          <p:cNvPr id="3" name="Subtitle 2"/>
          <p:cNvSpPr>
            <a:spLocks noGrp="1"/>
          </p:cNvSpPr>
          <p:nvPr>
            <p:ph type="subTitle" idx="1"/>
          </p:nvPr>
        </p:nvSpPr>
        <p:spPr>
          <a:xfrm>
            <a:off x="496341" y="2817655"/>
            <a:ext cx="8407707" cy="3872355"/>
          </a:xfrm>
        </p:spPr>
        <p:txBody>
          <a:bodyPr>
            <a:noAutofit/>
          </a:bodyPr>
          <a:lstStyle/>
          <a:p>
            <a:pPr marL="514350" indent="-514350" algn="l">
              <a:buAutoNum type="arabicPeriod"/>
            </a:pPr>
            <a:r>
              <a:rPr lang="en-US" dirty="0" smtClean="0">
                <a:solidFill>
                  <a:schemeClr val="tx1"/>
                </a:solidFill>
              </a:rPr>
              <a:t>2Timoteo 1:12  </a:t>
            </a:r>
            <a:r>
              <a:rPr lang="en-US" dirty="0" err="1" smtClean="0">
                <a:solidFill>
                  <a:schemeClr val="tx1"/>
                </a:solidFill>
              </a:rPr>
              <a:t>Relaci</a:t>
            </a:r>
            <a:r>
              <a:rPr lang="en-US" dirty="0" err="1" smtClean="0">
                <a:solidFill>
                  <a:schemeClr val="tx1"/>
                </a:solidFill>
              </a:rPr>
              <a:t>ón</a:t>
            </a:r>
            <a:r>
              <a:rPr lang="en-US" dirty="0" smtClean="0">
                <a:solidFill>
                  <a:schemeClr val="tx1"/>
                </a:solidFill>
              </a:rPr>
              <a:t> personal con Dios</a:t>
            </a:r>
          </a:p>
          <a:p>
            <a:pPr marL="514350" indent="-514350" algn="l">
              <a:buAutoNum type="arabicPeriod"/>
            </a:pPr>
            <a:r>
              <a:rPr lang="en-US" dirty="0" err="1" smtClean="0">
                <a:solidFill>
                  <a:schemeClr val="tx1"/>
                </a:solidFill>
              </a:rPr>
              <a:t>Deuteronomio</a:t>
            </a:r>
            <a:r>
              <a:rPr lang="en-US" dirty="0" smtClean="0">
                <a:solidFill>
                  <a:schemeClr val="tx1"/>
                </a:solidFill>
              </a:rPr>
              <a:t> 29:29 Dios se </a:t>
            </a:r>
            <a:r>
              <a:rPr lang="en-US" dirty="0" err="1" smtClean="0">
                <a:solidFill>
                  <a:schemeClr val="tx1"/>
                </a:solidFill>
              </a:rPr>
              <a:t>revela</a:t>
            </a:r>
            <a:r>
              <a:rPr lang="en-US" dirty="0" smtClean="0">
                <a:solidFill>
                  <a:schemeClr val="tx1"/>
                </a:solidFill>
              </a:rPr>
              <a:t> hasta </a:t>
            </a:r>
            <a:r>
              <a:rPr lang="en-US" dirty="0" err="1" smtClean="0">
                <a:solidFill>
                  <a:schemeClr val="tx1"/>
                </a:solidFill>
              </a:rPr>
              <a:t>dónd</a:t>
            </a:r>
            <a:r>
              <a:rPr lang="en-US" dirty="0" err="1" smtClean="0">
                <a:solidFill>
                  <a:schemeClr val="tx1"/>
                </a:solidFill>
              </a:rPr>
              <a:t>e</a:t>
            </a:r>
            <a:r>
              <a:rPr lang="en-US" dirty="0" smtClean="0">
                <a:solidFill>
                  <a:schemeClr val="tx1"/>
                </a:solidFill>
              </a:rPr>
              <a:t> </a:t>
            </a:r>
            <a:r>
              <a:rPr lang="en-US" dirty="0" err="1" smtClean="0">
                <a:solidFill>
                  <a:schemeClr val="tx1"/>
                </a:solidFill>
              </a:rPr>
              <a:t>él</a:t>
            </a:r>
            <a:r>
              <a:rPr lang="en-US" dirty="0" smtClean="0">
                <a:solidFill>
                  <a:schemeClr val="tx1"/>
                </a:solidFill>
              </a:rPr>
              <a:t> </a:t>
            </a:r>
            <a:r>
              <a:rPr lang="en-US" dirty="0" err="1" smtClean="0">
                <a:solidFill>
                  <a:schemeClr val="tx1"/>
                </a:solidFill>
              </a:rPr>
              <a:t>desea</a:t>
            </a:r>
            <a:r>
              <a:rPr lang="en-US" dirty="0" smtClean="0">
                <a:solidFill>
                  <a:schemeClr val="tx1"/>
                </a:solidFill>
              </a:rPr>
              <a:t>.</a:t>
            </a:r>
          </a:p>
          <a:p>
            <a:pPr marL="514350" indent="-514350" algn="l">
              <a:buAutoNum type="arabicPeriod"/>
            </a:pPr>
            <a:r>
              <a:rPr lang="en-US" dirty="0" err="1" smtClean="0">
                <a:solidFill>
                  <a:schemeClr val="tx1"/>
                </a:solidFill>
              </a:rPr>
              <a:t>Evangelismo</a:t>
            </a:r>
            <a:r>
              <a:rPr lang="en-US" dirty="0" smtClean="0">
                <a:solidFill>
                  <a:schemeClr val="tx1"/>
                </a:solidFill>
              </a:rPr>
              <a:t>, </a:t>
            </a:r>
            <a:r>
              <a:rPr lang="en-US" dirty="0" err="1" smtClean="0">
                <a:solidFill>
                  <a:schemeClr val="tx1"/>
                </a:solidFill>
              </a:rPr>
              <a:t>dar</a:t>
            </a:r>
            <a:r>
              <a:rPr lang="en-US" dirty="0" smtClean="0">
                <a:solidFill>
                  <a:schemeClr val="tx1"/>
                </a:solidFill>
              </a:rPr>
              <a:t> </a:t>
            </a:r>
            <a:r>
              <a:rPr lang="en-US" dirty="0" err="1" smtClean="0">
                <a:solidFill>
                  <a:schemeClr val="tx1"/>
                </a:solidFill>
              </a:rPr>
              <a:t>testimonio</a:t>
            </a:r>
            <a:r>
              <a:rPr lang="en-US" dirty="0" smtClean="0">
                <a:solidFill>
                  <a:schemeClr val="tx1"/>
                </a:solidFill>
              </a:rPr>
              <a:t> de </a:t>
            </a:r>
            <a:r>
              <a:rPr lang="en-US" dirty="0" err="1" smtClean="0">
                <a:solidFill>
                  <a:schemeClr val="tx1"/>
                </a:solidFill>
              </a:rPr>
              <a:t>alguien</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conocemos</a:t>
            </a:r>
            <a:endParaRPr lang="en-US" dirty="0" smtClean="0">
              <a:solidFill>
                <a:schemeClr val="tx1"/>
              </a:solidFill>
            </a:endParaRPr>
          </a:p>
          <a:p>
            <a:pPr marL="514350" indent="-514350" algn="l">
              <a:buAutoNum type="arabicPeriod"/>
            </a:pPr>
            <a:r>
              <a:rPr lang="en-US" dirty="0" smtClean="0">
                <a:solidFill>
                  <a:schemeClr val="tx1"/>
                </a:solidFill>
              </a:rPr>
              <a:t>Si no lo </a:t>
            </a:r>
            <a:r>
              <a:rPr lang="en-US" dirty="0" err="1" smtClean="0">
                <a:solidFill>
                  <a:schemeClr val="tx1"/>
                </a:solidFill>
              </a:rPr>
              <a:t>conocemos</a:t>
            </a:r>
            <a:r>
              <a:rPr lang="en-US" dirty="0" smtClean="0">
                <a:solidFill>
                  <a:schemeClr val="tx1"/>
                </a:solidFill>
              </a:rPr>
              <a:t> </a:t>
            </a:r>
            <a:r>
              <a:rPr lang="en-US" dirty="0" err="1" smtClean="0">
                <a:solidFill>
                  <a:schemeClr val="tx1"/>
                </a:solidFill>
              </a:rPr>
              <a:t>terminamos</a:t>
            </a:r>
            <a:r>
              <a:rPr lang="en-US" dirty="0" smtClean="0">
                <a:solidFill>
                  <a:schemeClr val="tx1"/>
                </a:solidFill>
              </a:rPr>
              <a:t> en </a:t>
            </a:r>
            <a:r>
              <a:rPr lang="en-US" dirty="0" err="1" smtClean="0">
                <a:solidFill>
                  <a:schemeClr val="tx1"/>
                </a:solidFill>
              </a:rPr>
              <a:t>cristianismo</a:t>
            </a:r>
            <a:r>
              <a:rPr lang="en-US" dirty="0" smtClean="0">
                <a:solidFill>
                  <a:schemeClr val="tx1"/>
                </a:solidFill>
              </a:rPr>
              <a:t> </a:t>
            </a:r>
            <a:r>
              <a:rPr lang="en-US" dirty="0" err="1" smtClean="0">
                <a:solidFill>
                  <a:schemeClr val="tx1"/>
                </a:solidFill>
              </a:rPr>
              <a:t>humano</a:t>
            </a:r>
            <a:r>
              <a:rPr lang="en-US" dirty="0" smtClean="0">
                <a:solidFill>
                  <a:schemeClr val="tx1"/>
                </a:solidFill>
              </a:rPr>
              <a:t>; </a:t>
            </a:r>
            <a:r>
              <a:rPr lang="en-US" dirty="0" err="1" smtClean="0">
                <a:solidFill>
                  <a:schemeClr val="tx1"/>
                </a:solidFill>
              </a:rPr>
              <a:t>independencia</a:t>
            </a:r>
            <a:r>
              <a:rPr lang="en-US" dirty="0" smtClean="0">
                <a:solidFill>
                  <a:schemeClr val="tx1"/>
                </a:solidFill>
              </a:rPr>
              <a:t> de Dios</a:t>
            </a:r>
            <a:endParaRPr lang="en-US" dirty="0">
              <a:solidFill>
                <a:schemeClr val="tx1"/>
              </a:solidFill>
            </a:endParaRPr>
          </a:p>
        </p:txBody>
      </p:sp>
    </p:spTree>
    <p:extLst>
      <p:ext uri="{BB962C8B-B14F-4D97-AF65-F5344CB8AC3E}">
        <p14:creationId xmlns:p14="http://schemas.microsoft.com/office/powerpoint/2010/main" val="2584655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22"/>
            <a:ext cx="7772400" cy="1470025"/>
          </a:xfrm>
        </p:spPr>
        <p:txBody>
          <a:bodyPr>
            <a:normAutofit/>
          </a:bodyPr>
          <a:lstStyle/>
          <a:p>
            <a:r>
              <a:rPr lang="es-MX" sz="8000" b="1" i="1" dirty="0"/>
              <a:t>Omnipotencia</a:t>
            </a:r>
            <a:r>
              <a:rPr lang="en-US" sz="8000" dirty="0"/>
              <a:t> </a:t>
            </a:r>
            <a:endParaRPr lang="en-US" sz="8000" b="1" dirty="0"/>
          </a:p>
        </p:txBody>
      </p:sp>
      <p:sp>
        <p:nvSpPr>
          <p:cNvPr id="3" name="Subtitle 2"/>
          <p:cNvSpPr>
            <a:spLocks noGrp="1"/>
          </p:cNvSpPr>
          <p:nvPr>
            <p:ph type="subTitle" idx="1"/>
          </p:nvPr>
        </p:nvSpPr>
        <p:spPr>
          <a:xfrm>
            <a:off x="685799" y="1313933"/>
            <a:ext cx="7912589" cy="5401724"/>
          </a:xfrm>
        </p:spPr>
        <p:txBody>
          <a:bodyPr>
            <a:normAutofit fontScale="92500" lnSpcReduction="20000"/>
          </a:bodyPr>
          <a:lstStyle/>
          <a:p>
            <a:pPr algn="l"/>
            <a:r>
              <a:rPr lang="es-MX" b="1" i="1" dirty="0">
                <a:solidFill>
                  <a:srgbClr val="000000"/>
                </a:solidFill>
              </a:rPr>
              <a:t>Aplicación:</a:t>
            </a:r>
            <a:r>
              <a:rPr lang="es-MX" i="1" dirty="0">
                <a:solidFill>
                  <a:srgbClr val="000000"/>
                </a:solidFill>
              </a:rPr>
              <a:t> </a:t>
            </a:r>
            <a:endParaRPr lang="en-US" dirty="0">
              <a:solidFill>
                <a:srgbClr val="000000"/>
              </a:solidFill>
            </a:endParaRPr>
          </a:p>
          <a:p>
            <a:pPr marL="457200" lvl="0" indent="-457200" algn="l">
              <a:buFont typeface="Arial"/>
              <a:buChar char="•"/>
            </a:pPr>
            <a:r>
              <a:rPr lang="es-MX" dirty="0">
                <a:solidFill>
                  <a:srgbClr val="000000"/>
                </a:solidFill>
              </a:rPr>
              <a:t>La vida de oración mejorará porque creeremos que Dios se la puede (Juan 14: 12-14)</a:t>
            </a:r>
            <a:endParaRPr lang="en-US" dirty="0">
              <a:solidFill>
                <a:srgbClr val="000000"/>
              </a:solidFill>
            </a:endParaRPr>
          </a:p>
          <a:p>
            <a:pPr marL="457200" lvl="0" indent="-457200" algn="l">
              <a:buFont typeface="Arial"/>
              <a:buChar char="•"/>
            </a:pPr>
            <a:r>
              <a:rPr lang="es-MX" dirty="0">
                <a:solidFill>
                  <a:srgbClr val="000000"/>
                </a:solidFill>
              </a:rPr>
              <a:t>Dios nos puede transformar en cualquier momento de nuestras vidas; nunca es demasiado tarde o somos demasiado viejos para cambiar el corazón. Aquí aparecen los milagros.</a:t>
            </a:r>
            <a:endParaRPr lang="en-US" dirty="0">
              <a:solidFill>
                <a:srgbClr val="000000"/>
              </a:solidFill>
            </a:endParaRPr>
          </a:p>
          <a:p>
            <a:pPr marL="457200" lvl="0" indent="-457200" algn="l">
              <a:buFont typeface="Arial"/>
              <a:buChar char="•"/>
            </a:pPr>
            <a:r>
              <a:rPr lang="es-MX" dirty="0">
                <a:solidFill>
                  <a:srgbClr val="000000"/>
                </a:solidFill>
              </a:rPr>
              <a:t>Nuestro rol es depender de Dios</a:t>
            </a:r>
            <a:endParaRPr lang="en-US" dirty="0">
              <a:solidFill>
                <a:srgbClr val="000000"/>
              </a:solidFill>
            </a:endParaRPr>
          </a:p>
          <a:p>
            <a:pPr marL="457200" lvl="0" indent="-457200" algn="l">
              <a:buFont typeface="Arial"/>
              <a:buChar char="•"/>
            </a:pPr>
            <a:r>
              <a:rPr lang="es-MX" dirty="0">
                <a:solidFill>
                  <a:srgbClr val="000000"/>
                </a:solidFill>
              </a:rPr>
              <a:t>Dios no está limitado por las leyes de la naturaleza. </a:t>
            </a:r>
            <a:endParaRPr lang="en-US" dirty="0">
              <a:solidFill>
                <a:srgbClr val="000000"/>
              </a:solidFill>
            </a:endParaRPr>
          </a:p>
          <a:p>
            <a:pPr marL="457200" lvl="0" indent="-457200" algn="l">
              <a:buFont typeface="Arial"/>
              <a:buChar char="•"/>
            </a:pPr>
            <a:r>
              <a:rPr lang="es-MX" dirty="0">
                <a:solidFill>
                  <a:srgbClr val="000000"/>
                </a:solidFill>
              </a:rPr>
              <a:t>Tiene el poder para sanar, de acuerdo a sus propósitos.</a:t>
            </a:r>
            <a:endParaRPr lang="en-US" dirty="0">
              <a:solidFill>
                <a:srgbClr val="000000"/>
              </a:solidFill>
            </a:endParaRPr>
          </a:p>
          <a:p>
            <a:pPr algn="l"/>
            <a:endParaRPr lang="en-US" dirty="0"/>
          </a:p>
        </p:txBody>
      </p:sp>
    </p:spTree>
    <p:extLst>
      <p:ext uri="{BB962C8B-B14F-4D97-AF65-F5344CB8AC3E}">
        <p14:creationId xmlns:p14="http://schemas.microsoft.com/office/powerpoint/2010/main" val="963093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75" y="77187"/>
            <a:ext cx="8554594" cy="1470025"/>
          </a:xfrm>
        </p:spPr>
        <p:txBody>
          <a:bodyPr>
            <a:normAutofit fontScale="90000"/>
          </a:bodyPr>
          <a:lstStyle/>
          <a:p>
            <a:r>
              <a:rPr lang="es-MX" sz="8000" b="1" i="1" dirty="0"/>
              <a:t>Aseidad </a:t>
            </a:r>
            <a:r>
              <a:rPr lang="es-MX" sz="6700" b="1" i="1" dirty="0"/>
              <a:t>(Auto existente</a:t>
            </a:r>
            <a:r>
              <a:rPr lang="es-MX" sz="6700" b="1" i="1" dirty="0" smtClean="0"/>
              <a:t>)</a:t>
            </a:r>
            <a:r>
              <a:rPr lang="en-US" sz="6700" dirty="0"/>
              <a:t/>
            </a:r>
            <a:br>
              <a:rPr lang="en-US" sz="6700" dirty="0"/>
            </a:br>
            <a:endParaRPr lang="en-US" sz="6700" b="1" dirty="0"/>
          </a:p>
        </p:txBody>
      </p:sp>
      <p:sp>
        <p:nvSpPr>
          <p:cNvPr id="3" name="Subtitle 2"/>
          <p:cNvSpPr>
            <a:spLocks noGrp="1"/>
          </p:cNvSpPr>
          <p:nvPr>
            <p:ph type="subTitle" idx="1"/>
          </p:nvPr>
        </p:nvSpPr>
        <p:spPr>
          <a:xfrm>
            <a:off x="218975" y="1085820"/>
            <a:ext cx="8554594" cy="5515582"/>
          </a:xfrm>
        </p:spPr>
        <p:txBody>
          <a:bodyPr>
            <a:normAutofit lnSpcReduction="10000"/>
          </a:bodyPr>
          <a:lstStyle/>
          <a:p>
            <a:pPr algn="l"/>
            <a:r>
              <a:rPr lang="es-MX" b="1" i="1" dirty="0">
                <a:solidFill>
                  <a:srgbClr val="000000"/>
                </a:solidFill>
              </a:rPr>
              <a:t>Definición:</a:t>
            </a:r>
            <a:r>
              <a:rPr lang="es-MX" b="1" dirty="0">
                <a:solidFill>
                  <a:srgbClr val="000000"/>
                </a:solidFill>
              </a:rPr>
              <a:t> </a:t>
            </a:r>
            <a:r>
              <a:rPr lang="es-MX" dirty="0">
                <a:solidFill>
                  <a:srgbClr val="000000"/>
                </a:solidFill>
              </a:rPr>
              <a:t>El terreno para la existencia de Dios es Él mismo;  Él es el único ser no contingente, no dependiente que existe en el universo.  Dios no tiene causa y existe por necesidad de Su propio Ser; al ser auto existente necesita amar a otro (en su atributo de amor), y por eso debe existir la Trinidad (son dependientes y se aman entre sí).  Él es el único necesario y que no necesita de nada ni de nadie. Ver el nombre divino de YHWH (Soy El que Soy); </a:t>
            </a:r>
            <a:endParaRPr lang="en-US" dirty="0">
              <a:solidFill>
                <a:srgbClr val="000000"/>
              </a:solidFill>
            </a:endParaRPr>
          </a:p>
          <a:p>
            <a:pPr algn="l"/>
            <a:r>
              <a:rPr lang="es-MX" b="1" i="1" dirty="0">
                <a:solidFill>
                  <a:srgbClr val="000000"/>
                </a:solidFill>
              </a:rPr>
              <a:t>Referencias</a:t>
            </a:r>
            <a:r>
              <a:rPr lang="es-MX" i="1" dirty="0">
                <a:solidFill>
                  <a:srgbClr val="000000"/>
                </a:solidFill>
              </a:rPr>
              <a:t>:</a:t>
            </a:r>
            <a:r>
              <a:rPr lang="es-MX" dirty="0">
                <a:solidFill>
                  <a:srgbClr val="000000"/>
                </a:solidFill>
              </a:rPr>
              <a:t> Ex.3:14; Jn.5:26; Is.40:28; Hechos 17:25; Juan 8:58</a:t>
            </a:r>
            <a:endParaRPr lang="en-US" dirty="0">
              <a:solidFill>
                <a:srgbClr val="000000"/>
              </a:solidFill>
            </a:endParaRPr>
          </a:p>
          <a:p>
            <a:pPr algn="l"/>
            <a:endParaRPr lang="en-US" dirty="0"/>
          </a:p>
        </p:txBody>
      </p:sp>
    </p:spTree>
    <p:extLst>
      <p:ext uri="{BB962C8B-B14F-4D97-AF65-F5344CB8AC3E}">
        <p14:creationId xmlns:p14="http://schemas.microsoft.com/office/powerpoint/2010/main" val="4266405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66" y="64356"/>
            <a:ext cx="8569192" cy="1470025"/>
          </a:xfrm>
        </p:spPr>
        <p:txBody>
          <a:bodyPr>
            <a:normAutofit fontScale="90000"/>
          </a:bodyPr>
          <a:lstStyle/>
          <a:p>
            <a:r>
              <a:rPr lang="es-MX" sz="8000" b="1" i="1" dirty="0"/>
              <a:t>Aseidad </a:t>
            </a:r>
            <a:r>
              <a:rPr lang="es-MX" sz="6700" b="1" i="1" dirty="0"/>
              <a:t>(Auto existente</a:t>
            </a:r>
            <a:r>
              <a:rPr lang="es-MX" sz="6700" b="1" i="1" dirty="0" smtClean="0"/>
              <a:t>)</a:t>
            </a:r>
            <a:r>
              <a:rPr lang="en-US" sz="6700" dirty="0"/>
              <a:t/>
            </a:r>
            <a:br>
              <a:rPr lang="en-US" sz="6700" dirty="0"/>
            </a:br>
            <a:endParaRPr lang="en-US" sz="6700" b="1" dirty="0"/>
          </a:p>
        </p:txBody>
      </p:sp>
      <p:sp>
        <p:nvSpPr>
          <p:cNvPr id="3" name="Subtitle 2"/>
          <p:cNvSpPr>
            <a:spLocks noGrp="1"/>
          </p:cNvSpPr>
          <p:nvPr>
            <p:ph type="subTitle" idx="1"/>
          </p:nvPr>
        </p:nvSpPr>
        <p:spPr>
          <a:xfrm>
            <a:off x="291966" y="1175612"/>
            <a:ext cx="8852034" cy="5514399"/>
          </a:xfrm>
        </p:spPr>
        <p:txBody>
          <a:bodyPr>
            <a:normAutofit fontScale="92500" lnSpcReduction="20000"/>
          </a:bodyPr>
          <a:lstStyle/>
          <a:p>
            <a:pPr algn="l"/>
            <a:r>
              <a:rPr lang="es-MX" b="1" i="1" dirty="0">
                <a:solidFill>
                  <a:srgbClr val="000000"/>
                </a:solidFill>
              </a:rPr>
              <a:t>Aplicación:</a:t>
            </a:r>
            <a:endParaRPr lang="en-US" b="1" dirty="0">
              <a:solidFill>
                <a:srgbClr val="000000"/>
              </a:solidFill>
            </a:endParaRPr>
          </a:p>
          <a:p>
            <a:pPr marL="457200" lvl="0" indent="-457200" algn="l">
              <a:buFont typeface="Arial"/>
              <a:buChar char="•"/>
            </a:pPr>
            <a:r>
              <a:rPr lang="es-MX" dirty="0">
                <a:solidFill>
                  <a:srgbClr val="000000"/>
                </a:solidFill>
              </a:rPr>
              <a:t>Somos criaturas dependientes. Debemos aprender a depender de Dios.</a:t>
            </a:r>
            <a:endParaRPr lang="en-US" dirty="0">
              <a:solidFill>
                <a:srgbClr val="000000"/>
              </a:solidFill>
            </a:endParaRPr>
          </a:p>
          <a:p>
            <a:pPr marL="457200" lvl="0" indent="-457200" algn="l">
              <a:buFont typeface="Arial"/>
              <a:buChar char="•"/>
            </a:pPr>
            <a:r>
              <a:rPr lang="es-MX" dirty="0">
                <a:solidFill>
                  <a:srgbClr val="000000"/>
                </a:solidFill>
              </a:rPr>
              <a:t>Es la causa de mi identidad, de él salgo y a él voy.  Me da la vida, la razón de mi existir.</a:t>
            </a:r>
            <a:endParaRPr lang="en-US" dirty="0">
              <a:solidFill>
                <a:srgbClr val="000000"/>
              </a:solidFill>
            </a:endParaRPr>
          </a:p>
          <a:p>
            <a:pPr marL="457200" lvl="0" indent="-457200" algn="l">
              <a:buFont typeface="Arial"/>
              <a:buChar char="•"/>
            </a:pPr>
            <a:r>
              <a:rPr lang="es-MX" dirty="0">
                <a:solidFill>
                  <a:srgbClr val="000000"/>
                </a:solidFill>
              </a:rPr>
              <a:t>La evangelización no depende de mí, es Dios el interesado en evangelizar, eso trae alivio, saca presión de mi vida, puedo testificar con confianza y tranquilamente.</a:t>
            </a:r>
            <a:endParaRPr lang="en-US" dirty="0">
              <a:solidFill>
                <a:srgbClr val="000000"/>
              </a:solidFill>
            </a:endParaRPr>
          </a:p>
          <a:p>
            <a:pPr marL="457200" lvl="0" indent="-457200" algn="l">
              <a:buFont typeface="Arial"/>
              <a:buChar char="•"/>
            </a:pPr>
            <a:r>
              <a:rPr lang="es-MX" dirty="0">
                <a:solidFill>
                  <a:srgbClr val="000000"/>
                </a:solidFill>
              </a:rPr>
              <a:t>Dios no depende de nadie para existir, debemos sentirnos privilegiados de que Él nos haya llamado.</a:t>
            </a:r>
            <a:endParaRPr lang="en-US" dirty="0">
              <a:solidFill>
                <a:srgbClr val="000000"/>
              </a:solidFill>
            </a:endParaRPr>
          </a:p>
          <a:p>
            <a:pPr marL="457200" lvl="0" indent="-457200" algn="l">
              <a:buFont typeface="Arial"/>
              <a:buChar char="•"/>
            </a:pPr>
            <a:r>
              <a:rPr lang="es-MX" dirty="0">
                <a:solidFill>
                  <a:srgbClr val="000000"/>
                </a:solidFill>
              </a:rPr>
              <a:t>No nos necesita por lo tanto no lo podemos manipular.</a:t>
            </a:r>
            <a:endParaRPr lang="en-US" dirty="0">
              <a:solidFill>
                <a:srgbClr val="000000"/>
              </a:solidFill>
            </a:endParaRPr>
          </a:p>
          <a:p>
            <a:pPr algn="l"/>
            <a:endParaRPr lang="en-US" dirty="0"/>
          </a:p>
        </p:txBody>
      </p:sp>
    </p:spTree>
    <p:extLst>
      <p:ext uri="{BB962C8B-B14F-4D97-AF65-F5344CB8AC3E}">
        <p14:creationId xmlns:p14="http://schemas.microsoft.com/office/powerpoint/2010/main" val="7534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815"/>
            <a:ext cx="7772400" cy="1470025"/>
          </a:xfrm>
        </p:spPr>
        <p:txBody>
          <a:bodyPr>
            <a:normAutofit/>
          </a:bodyPr>
          <a:lstStyle/>
          <a:p>
            <a:r>
              <a:rPr lang="es-MX" sz="8000" b="1" i="1" dirty="0"/>
              <a:t>Soberanía</a:t>
            </a:r>
            <a:r>
              <a:rPr lang="en-US" sz="8000" dirty="0"/>
              <a:t> </a:t>
            </a:r>
            <a:endParaRPr lang="en-US" sz="8000" b="1" dirty="0"/>
          </a:p>
        </p:txBody>
      </p:sp>
      <p:sp>
        <p:nvSpPr>
          <p:cNvPr id="3" name="Subtitle 2"/>
          <p:cNvSpPr>
            <a:spLocks noGrp="1"/>
          </p:cNvSpPr>
          <p:nvPr>
            <p:ph type="subTitle" idx="1"/>
          </p:nvPr>
        </p:nvSpPr>
        <p:spPr>
          <a:xfrm>
            <a:off x="248171" y="2073094"/>
            <a:ext cx="8685979" cy="4671761"/>
          </a:xfrm>
        </p:spPr>
        <p:txBody>
          <a:bodyPr>
            <a:normAutofit/>
          </a:bodyPr>
          <a:lstStyle/>
          <a:p>
            <a:pPr algn="l"/>
            <a:r>
              <a:rPr lang="es-MX" b="1" i="1" dirty="0">
                <a:solidFill>
                  <a:srgbClr val="000000"/>
                </a:solidFill>
              </a:rPr>
              <a:t>Definición</a:t>
            </a:r>
            <a:r>
              <a:rPr lang="es-MX" i="1" dirty="0">
                <a:solidFill>
                  <a:srgbClr val="000000"/>
                </a:solidFill>
              </a:rPr>
              <a:t>:</a:t>
            </a:r>
            <a:r>
              <a:rPr lang="es-MX" dirty="0">
                <a:solidFill>
                  <a:srgbClr val="000000"/>
                </a:solidFill>
              </a:rPr>
              <a:t> Dios es dueño de la toda creación y la gobierna como Rey en el más absoluto sentido de la palabra, y todas las cosas dependen de Él y le sirven a él. </a:t>
            </a:r>
            <a:endParaRPr lang="es-MX" dirty="0" smtClean="0">
              <a:solidFill>
                <a:srgbClr val="000000"/>
              </a:solidFill>
            </a:endParaRPr>
          </a:p>
          <a:p>
            <a:pPr algn="l"/>
            <a:endParaRPr lang="es-MX" b="1" i="1" dirty="0">
              <a:solidFill>
                <a:srgbClr val="000000"/>
              </a:solidFill>
            </a:endParaRPr>
          </a:p>
          <a:p>
            <a:pPr algn="l"/>
            <a:r>
              <a:rPr lang="es-MX" b="1" i="1" dirty="0" smtClean="0">
                <a:solidFill>
                  <a:srgbClr val="000000"/>
                </a:solidFill>
              </a:rPr>
              <a:t>Referencias</a:t>
            </a:r>
            <a:r>
              <a:rPr lang="es-MX" i="1" dirty="0">
                <a:solidFill>
                  <a:srgbClr val="000000"/>
                </a:solidFill>
              </a:rPr>
              <a:t>:</a:t>
            </a:r>
            <a:r>
              <a:rPr lang="es-MX" dirty="0">
                <a:solidFill>
                  <a:srgbClr val="000000"/>
                </a:solidFill>
              </a:rPr>
              <a:t> Col.1:16, Salmos 24:1; Rom.8:28; Salmos 135:6-7; Hechos 17:24-26; Apoc.19:6</a:t>
            </a:r>
            <a:endParaRPr lang="en-US" dirty="0">
              <a:solidFill>
                <a:srgbClr val="000000"/>
              </a:solidFill>
            </a:endParaRPr>
          </a:p>
          <a:p>
            <a:pPr algn="l"/>
            <a:endParaRPr lang="en-US" dirty="0"/>
          </a:p>
        </p:txBody>
      </p:sp>
    </p:spTree>
    <p:extLst>
      <p:ext uri="{BB962C8B-B14F-4D97-AF65-F5344CB8AC3E}">
        <p14:creationId xmlns:p14="http://schemas.microsoft.com/office/powerpoint/2010/main" val="143650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619"/>
            <a:ext cx="7772400" cy="1470025"/>
          </a:xfrm>
        </p:spPr>
        <p:txBody>
          <a:bodyPr>
            <a:normAutofit/>
          </a:bodyPr>
          <a:lstStyle/>
          <a:p>
            <a:r>
              <a:rPr lang="es-MX" sz="8000" b="1" i="1" dirty="0"/>
              <a:t>Soberanía</a:t>
            </a:r>
            <a:r>
              <a:rPr lang="en-US" sz="8000" dirty="0"/>
              <a:t> </a:t>
            </a:r>
            <a:endParaRPr lang="en-US" sz="8000" b="1" dirty="0"/>
          </a:p>
        </p:txBody>
      </p:sp>
      <p:sp>
        <p:nvSpPr>
          <p:cNvPr id="3" name="Subtitle 2"/>
          <p:cNvSpPr>
            <a:spLocks noGrp="1"/>
          </p:cNvSpPr>
          <p:nvPr>
            <p:ph type="subTitle" idx="1"/>
          </p:nvPr>
        </p:nvSpPr>
        <p:spPr>
          <a:xfrm>
            <a:off x="56381" y="977305"/>
            <a:ext cx="8910428" cy="5912699"/>
          </a:xfrm>
        </p:spPr>
        <p:txBody>
          <a:bodyPr>
            <a:normAutofit fontScale="25000" lnSpcReduction="20000"/>
          </a:bodyPr>
          <a:lstStyle/>
          <a:p>
            <a:pPr algn="just"/>
            <a:r>
              <a:rPr lang="es-MX" sz="9600" b="1" i="1" dirty="0">
                <a:solidFill>
                  <a:srgbClr val="000000"/>
                </a:solidFill>
              </a:rPr>
              <a:t>Aplicación: </a:t>
            </a:r>
            <a:endParaRPr lang="en-US" sz="9600" b="1" dirty="0">
              <a:solidFill>
                <a:srgbClr val="000000"/>
              </a:solidFill>
            </a:endParaRPr>
          </a:p>
          <a:p>
            <a:pPr marL="457200" lvl="0" indent="-457200" algn="just">
              <a:buFont typeface="Arial"/>
              <a:buChar char="•"/>
            </a:pPr>
            <a:r>
              <a:rPr lang="es-MX" sz="9600" dirty="0">
                <a:solidFill>
                  <a:srgbClr val="000000"/>
                </a:solidFill>
              </a:rPr>
              <a:t>Es el antídoto para la ansiedad, para la amargura y ayuda a perdonar</a:t>
            </a:r>
            <a:endParaRPr lang="en-US" sz="9600" dirty="0">
              <a:solidFill>
                <a:srgbClr val="000000"/>
              </a:solidFill>
            </a:endParaRPr>
          </a:p>
          <a:p>
            <a:pPr marL="457200" lvl="0" indent="-457200" algn="just">
              <a:buFont typeface="Arial"/>
              <a:buChar char="•"/>
            </a:pPr>
            <a:r>
              <a:rPr lang="es-MX" sz="9600" dirty="0">
                <a:solidFill>
                  <a:srgbClr val="000000"/>
                </a:solidFill>
              </a:rPr>
              <a:t>Nos da un cuadro realista de quiénes somos, permite disfrutar</a:t>
            </a:r>
            <a:endParaRPr lang="en-US" sz="9600" dirty="0">
              <a:solidFill>
                <a:srgbClr val="000000"/>
              </a:solidFill>
            </a:endParaRPr>
          </a:p>
          <a:p>
            <a:pPr marL="457200" lvl="0" indent="-457200" algn="just">
              <a:buFont typeface="Arial"/>
              <a:buChar char="•"/>
            </a:pPr>
            <a:r>
              <a:rPr lang="es-MX" sz="9600" dirty="0">
                <a:solidFill>
                  <a:srgbClr val="000000"/>
                </a:solidFill>
              </a:rPr>
              <a:t>Nos libera del orgullo y del acaparamiento, poseer cosas.</a:t>
            </a:r>
            <a:endParaRPr lang="en-US" sz="9600" dirty="0">
              <a:solidFill>
                <a:srgbClr val="000000"/>
              </a:solidFill>
            </a:endParaRPr>
          </a:p>
          <a:p>
            <a:pPr marL="457200" lvl="0" indent="-457200" algn="just">
              <a:buFont typeface="Arial"/>
              <a:buChar char="•"/>
            </a:pPr>
            <a:r>
              <a:rPr lang="es-MX" sz="9600" dirty="0">
                <a:solidFill>
                  <a:srgbClr val="000000"/>
                </a:solidFill>
              </a:rPr>
              <a:t>No existe necesidad de someterse al mundo sino que al verdadero Rey.</a:t>
            </a:r>
            <a:endParaRPr lang="en-US" sz="9600" dirty="0">
              <a:solidFill>
                <a:srgbClr val="000000"/>
              </a:solidFill>
            </a:endParaRPr>
          </a:p>
          <a:p>
            <a:pPr marL="457200" lvl="0" indent="-457200" algn="just">
              <a:buFont typeface="Arial"/>
              <a:buChar char="•"/>
            </a:pPr>
            <a:r>
              <a:rPr lang="es-MX" sz="9600" dirty="0">
                <a:solidFill>
                  <a:srgbClr val="000000"/>
                </a:solidFill>
              </a:rPr>
              <a:t>No tememos a enfrentar las injusticias porque depende de Dios el que estemos en un lugar de trabajo o en otro.</a:t>
            </a:r>
            <a:endParaRPr lang="en-US" sz="9600" dirty="0">
              <a:solidFill>
                <a:srgbClr val="000000"/>
              </a:solidFill>
            </a:endParaRPr>
          </a:p>
          <a:p>
            <a:pPr marL="457200" lvl="0" indent="-457200" algn="just">
              <a:buFont typeface="Arial"/>
              <a:buChar char="•"/>
            </a:pPr>
            <a:r>
              <a:rPr lang="es-MX" sz="9600" dirty="0">
                <a:solidFill>
                  <a:srgbClr val="000000"/>
                </a:solidFill>
              </a:rPr>
              <a:t>Dios tiene el control, el E.S. convence a la gente de su necesidad de Dios, no es nuestro rol. Él tiene la solución.</a:t>
            </a:r>
            <a:endParaRPr lang="en-US" sz="9600" dirty="0">
              <a:solidFill>
                <a:srgbClr val="000000"/>
              </a:solidFill>
            </a:endParaRPr>
          </a:p>
          <a:p>
            <a:pPr marL="457200" lvl="0" indent="-457200" algn="just">
              <a:buFont typeface="Arial"/>
              <a:buChar char="•"/>
            </a:pPr>
            <a:r>
              <a:rPr lang="es-MX" sz="9600" dirty="0">
                <a:solidFill>
                  <a:srgbClr val="000000"/>
                </a:solidFill>
              </a:rPr>
              <a:t>Tenemos nuestra libre elección pero cuando resistimos la voluntad de Dios muchas consecuencias malas ocurren, por nuestra propia caída, no es el Juicio de Dios, si no que son nuestras propias consecuencias de nuestras decisiones (si le echamos agua a un auto que usa bencina recibimos las consecuencias y se nos echa a perder).  Somos mayordomos, todo es de Dios.</a:t>
            </a:r>
            <a:endParaRPr lang="en-US" sz="9600" dirty="0">
              <a:solidFill>
                <a:srgbClr val="000000"/>
              </a:solidFill>
            </a:endParaRPr>
          </a:p>
          <a:p>
            <a:pPr marL="457200" indent="-457200" algn="l">
              <a:buFont typeface="Arial"/>
              <a:buChar char="•"/>
            </a:pPr>
            <a:endParaRPr lang="en-US" dirty="0">
              <a:solidFill>
                <a:srgbClr val="000000"/>
              </a:solidFill>
            </a:endParaRPr>
          </a:p>
        </p:txBody>
      </p:sp>
    </p:spTree>
    <p:extLst>
      <p:ext uri="{BB962C8B-B14F-4D97-AF65-F5344CB8AC3E}">
        <p14:creationId xmlns:p14="http://schemas.microsoft.com/office/powerpoint/2010/main" val="2608115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90"/>
                                          </p:val>
                                        </p:tav>
                                        <p:tav tm="100000">
                                          <p:val>
                                            <p:fltVal val="0"/>
                                          </p:val>
                                        </p:tav>
                                      </p:tavLst>
                                    </p:anim>
                                    <p:animEffect transition="in" filter="fade">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6800"/>
            <a:ext cx="7772400" cy="1470025"/>
          </a:xfrm>
        </p:spPr>
        <p:txBody>
          <a:bodyPr>
            <a:normAutofit/>
          </a:bodyPr>
          <a:lstStyle/>
          <a:p>
            <a:r>
              <a:rPr lang="es-MX" sz="8000" b="1" i="1" dirty="0"/>
              <a:t>Veracidad</a:t>
            </a:r>
            <a:r>
              <a:rPr lang="en-US" sz="8000" dirty="0"/>
              <a:t> </a:t>
            </a:r>
            <a:endParaRPr lang="en-US" sz="8000" b="1" dirty="0"/>
          </a:p>
        </p:txBody>
      </p:sp>
      <p:sp>
        <p:nvSpPr>
          <p:cNvPr id="3" name="Subtitle 2"/>
          <p:cNvSpPr>
            <a:spLocks noGrp="1"/>
          </p:cNvSpPr>
          <p:nvPr>
            <p:ph type="subTitle" idx="1"/>
          </p:nvPr>
        </p:nvSpPr>
        <p:spPr>
          <a:xfrm>
            <a:off x="467145" y="2269395"/>
            <a:ext cx="8248029" cy="4271072"/>
          </a:xfrm>
        </p:spPr>
        <p:txBody>
          <a:bodyPr>
            <a:normAutofit/>
          </a:bodyPr>
          <a:lstStyle/>
          <a:p>
            <a:pPr algn="l"/>
            <a:r>
              <a:rPr lang="es-MX" b="1" i="1" dirty="0">
                <a:solidFill>
                  <a:srgbClr val="000000"/>
                </a:solidFill>
              </a:rPr>
              <a:t>Definición</a:t>
            </a:r>
            <a:r>
              <a:rPr lang="es-MX" i="1" dirty="0">
                <a:solidFill>
                  <a:srgbClr val="000000"/>
                </a:solidFill>
              </a:rPr>
              <a:t>:</a:t>
            </a:r>
            <a:r>
              <a:rPr lang="es-MX" dirty="0">
                <a:solidFill>
                  <a:srgbClr val="000000"/>
                </a:solidFill>
              </a:rPr>
              <a:t> </a:t>
            </a:r>
            <a:r>
              <a:rPr lang="es-MX" dirty="0" smtClean="0">
                <a:solidFill>
                  <a:srgbClr val="000000"/>
                </a:solidFill>
              </a:rPr>
              <a:t>Dios es verdad y es fiel. Ve todas las cosas como realmente son. No puede mentir.</a:t>
            </a:r>
          </a:p>
          <a:p>
            <a:pPr algn="l"/>
            <a:r>
              <a:rPr lang="es-MX" b="1" i="1" dirty="0" smtClean="0">
                <a:solidFill>
                  <a:srgbClr val="000000"/>
                </a:solidFill>
              </a:rPr>
              <a:t>Referencias</a:t>
            </a:r>
            <a:r>
              <a:rPr lang="es-MX" i="1" dirty="0">
                <a:solidFill>
                  <a:srgbClr val="000000"/>
                </a:solidFill>
              </a:rPr>
              <a:t>: </a:t>
            </a:r>
            <a:r>
              <a:rPr lang="es-MX" dirty="0">
                <a:solidFill>
                  <a:srgbClr val="000000"/>
                </a:solidFill>
              </a:rPr>
              <a:t>Num.23:19; 2Tim.2:13; Heb.6:18; Deut.29:29; Jn.8:32</a:t>
            </a:r>
            <a:r>
              <a:rPr lang="en-US"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490927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5998"/>
            <a:ext cx="7772400" cy="1470025"/>
          </a:xfrm>
        </p:spPr>
        <p:txBody>
          <a:bodyPr>
            <a:normAutofit/>
          </a:bodyPr>
          <a:lstStyle/>
          <a:p>
            <a:r>
              <a:rPr lang="es-MX" sz="8000" b="1" i="1" dirty="0"/>
              <a:t>Veracidad</a:t>
            </a:r>
            <a:r>
              <a:rPr lang="en-US" sz="8000" dirty="0"/>
              <a:t> </a:t>
            </a:r>
            <a:endParaRPr lang="en-US" sz="8000" b="1" dirty="0"/>
          </a:p>
        </p:txBody>
      </p:sp>
      <p:sp>
        <p:nvSpPr>
          <p:cNvPr id="3" name="Subtitle 2"/>
          <p:cNvSpPr>
            <a:spLocks noGrp="1"/>
          </p:cNvSpPr>
          <p:nvPr>
            <p:ph type="subTitle" idx="1"/>
          </p:nvPr>
        </p:nvSpPr>
        <p:spPr>
          <a:xfrm>
            <a:off x="291966" y="1985499"/>
            <a:ext cx="8554594" cy="4759357"/>
          </a:xfrm>
        </p:spPr>
        <p:txBody>
          <a:bodyPr>
            <a:normAutofit fontScale="85000" lnSpcReduction="10000"/>
          </a:bodyPr>
          <a:lstStyle/>
          <a:p>
            <a:pPr algn="l"/>
            <a:r>
              <a:rPr lang="es-MX" b="1" i="1" dirty="0">
                <a:solidFill>
                  <a:srgbClr val="000000"/>
                </a:solidFill>
              </a:rPr>
              <a:t>Aplicación</a:t>
            </a:r>
            <a:r>
              <a:rPr lang="es-MX" i="1" dirty="0">
                <a:solidFill>
                  <a:srgbClr val="000000"/>
                </a:solidFill>
              </a:rPr>
              <a:t>:</a:t>
            </a:r>
            <a:endParaRPr lang="en-US" dirty="0">
              <a:solidFill>
                <a:srgbClr val="000000"/>
              </a:solidFill>
            </a:endParaRPr>
          </a:p>
          <a:p>
            <a:pPr marL="457200" lvl="0" indent="-457200" algn="l">
              <a:buFont typeface="Arial"/>
              <a:buChar char="•"/>
            </a:pPr>
            <a:r>
              <a:rPr lang="es-MX" dirty="0">
                <a:solidFill>
                  <a:srgbClr val="000000"/>
                </a:solidFill>
              </a:rPr>
              <a:t>Cuando estamos desilusionados de Dios  o tenemos malos sentimientos hacia Él, debemos saber que Dios no puede mentir, nos puede proteger y estar con nosotros.  Dios no miente, incluso cuando nuestros sentimientos lo contradicen. Es importante en situaciones personales.</a:t>
            </a:r>
            <a:endParaRPr lang="en-US" dirty="0">
              <a:solidFill>
                <a:srgbClr val="000000"/>
              </a:solidFill>
            </a:endParaRPr>
          </a:p>
          <a:p>
            <a:pPr marL="457200" lvl="0" indent="-457200" algn="l">
              <a:buFont typeface="Arial"/>
              <a:buChar char="•"/>
            </a:pPr>
            <a:r>
              <a:rPr lang="es-MX" dirty="0">
                <a:solidFill>
                  <a:srgbClr val="000000"/>
                </a:solidFill>
              </a:rPr>
              <a:t>Debemos tomar las promesas de Dios en serio, todo lo que Él prometió lo </a:t>
            </a:r>
            <a:r>
              <a:rPr lang="es-MX" dirty="0" smtClean="0">
                <a:solidFill>
                  <a:srgbClr val="000000"/>
                </a:solidFill>
              </a:rPr>
              <a:t>hará.  </a:t>
            </a:r>
            <a:r>
              <a:rPr lang="es-MX" dirty="0" smtClean="0">
                <a:solidFill>
                  <a:srgbClr val="000000"/>
                </a:solidFill>
              </a:rPr>
              <a:t>É</a:t>
            </a:r>
            <a:r>
              <a:rPr lang="es-MX" dirty="0" smtClean="0">
                <a:solidFill>
                  <a:srgbClr val="000000"/>
                </a:solidFill>
              </a:rPr>
              <a:t>l </a:t>
            </a:r>
            <a:r>
              <a:rPr lang="es-MX" dirty="0">
                <a:solidFill>
                  <a:srgbClr val="000000"/>
                </a:solidFill>
              </a:rPr>
              <a:t>conoce la realidad, su punto de vista es verdad.</a:t>
            </a:r>
            <a:endParaRPr lang="en-US" dirty="0">
              <a:solidFill>
                <a:srgbClr val="000000"/>
              </a:solidFill>
            </a:endParaRPr>
          </a:p>
          <a:p>
            <a:pPr marL="457200" lvl="0" indent="-457200" algn="l">
              <a:buFont typeface="Arial"/>
              <a:buChar char="•"/>
            </a:pPr>
            <a:r>
              <a:rPr lang="es-MX" dirty="0">
                <a:solidFill>
                  <a:srgbClr val="000000"/>
                </a:solidFill>
              </a:rPr>
              <a:t>Somos libres de condenación si estamos en Cristo, hay que creerle a Él.</a:t>
            </a:r>
            <a:endParaRPr lang="en-US" dirty="0">
              <a:solidFill>
                <a:srgbClr val="000000"/>
              </a:solidFill>
            </a:endParaRPr>
          </a:p>
          <a:p>
            <a:pPr algn="l"/>
            <a:endParaRPr lang="en-US" dirty="0"/>
          </a:p>
        </p:txBody>
      </p:sp>
    </p:spTree>
    <p:extLst>
      <p:ext uri="{BB962C8B-B14F-4D97-AF65-F5344CB8AC3E}">
        <p14:creationId xmlns:p14="http://schemas.microsoft.com/office/powerpoint/2010/main" val="2928861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612"/>
            <a:ext cx="7772400" cy="1470025"/>
          </a:xfrm>
        </p:spPr>
        <p:txBody>
          <a:bodyPr>
            <a:normAutofit/>
          </a:bodyPr>
          <a:lstStyle/>
          <a:p>
            <a:r>
              <a:rPr lang="es-MX" sz="8000" b="1" i="1" dirty="0"/>
              <a:t>Santidad</a:t>
            </a:r>
            <a:r>
              <a:rPr lang="en-US" sz="8000" dirty="0"/>
              <a:t> </a:t>
            </a:r>
            <a:endParaRPr lang="en-US" sz="8000" b="1" dirty="0"/>
          </a:p>
        </p:txBody>
      </p:sp>
      <p:sp>
        <p:nvSpPr>
          <p:cNvPr id="3" name="Subtitle 2"/>
          <p:cNvSpPr>
            <a:spLocks noGrp="1"/>
          </p:cNvSpPr>
          <p:nvPr>
            <p:ph type="subTitle" idx="1"/>
          </p:nvPr>
        </p:nvSpPr>
        <p:spPr>
          <a:xfrm>
            <a:off x="335761" y="2087693"/>
            <a:ext cx="8122439" cy="4452773"/>
          </a:xfrm>
        </p:spPr>
        <p:txBody>
          <a:bodyPr>
            <a:normAutofit lnSpcReduction="10000"/>
          </a:bodyPr>
          <a:lstStyle/>
          <a:p>
            <a:pPr algn="l"/>
            <a:r>
              <a:rPr lang="es-MX" b="1" i="1" dirty="0">
                <a:solidFill>
                  <a:srgbClr val="000000"/>
                </a:solidFill>
              </a:rPr>
              <a:t>Definición</a:t>
            </a:r>
            <a:r>
              <a:rPr lang="es-MX" i="1" dirty="0">
                <a:solidFill>
                  <a:srgbClr val="000000"/>
                </a:solidFill>
              </a:rPr>
              <a:t>:</a:t>
            </a:r>
            <a:r>
              <a:rPr lang="es-MX" dirty="0">
                <a:solidFill>
                  <a:srgbClr val="000000"/>
                </a:solidFill>
              </a:rPr>
              <a:t> El carácter moral de Dios es la definición de bondad; la santidad es la activa presencia del bien. Separación absoluta del mal moral o pecado, absoluta presencia del bien. Pureza, perfección y majestad moral de Dios.</a:t>
            </a:r>
            <a:endParaRPr lang="en-US" dirty="0">
              <a:solidFill>
                <a:srgbClr val="000000"/>
              </a:solidFill>
            </a:endParaRPr>
          </a:p>
          <a:p>
            <a:pPr algn="l"/>
            <a:r>
              <a:rPr lang="es-MX" b="1" i="1" dirty="0">
                <a:solidFill>
                  <a:srgbClr val="000000"/>
                </a:solidFill>
              </a:rPr>
              <a:t>Referencias</a:t>
            </a:r>
            <a:r>
              <a:rPr lang="es-MX" i="1" dirty="0">
                <a:solidFill>
                  <a:srgbClr val="000000"/>
                </a:solidFill>
              </a:rPr>
              <a:t>:</a:t>
            </a:r>
            <a:r>
              <a:rPr lang="es-MX" dirty="0">
                <a:solidFill>
                  <a:srgbClr val="000000"/>
                </a:solidFill>
              </a:rPr>
              <a:t> Levítico 11:44-45; Isaías 59:2; Job 34:10; Hab.1:13; Isaías 6:5; Éxodo 15:11; 1Samuel 2:2; Isaías 57:15; Oseas 11:9; 1Tim.6:16; Apoc.4:8.</a:t>
            </a:r>
            <a:endParaRPr lang="en-US" dirty="0">
              <a:solidFill>
                <a:srgbClr val="000000"/>
              </a:solidFill>
            </a:endParaRPr>
          </a:p>
          <a:p>
            <a:pPr algn="l"/>
            <a:endParaRPr lang="en-US" dirty="0"/>
          </a:p>
        </p:txBody>
      </p:sp>
    </p:spTree>
    <p:extLst>
      <p:ext uri="{BB962C8B-B14F-4D97-AF65-F5344CB8AC3E}">
        <p14:creationId xmlns:p14="http://schemas.microsoft.com/office/powerpoint/2010/main" val="100893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013"/>
            <a:ext cx="7772400" cy="1470025"/>
          </a:xfrm>
        </p:spPr>
        <p:txBody>
          <a:bodyPr>
            <a:normAutofit/>
          </a:bodyPr>
          <a:lstStyle/>
          <a:p>
            <a:r>
              <a:rPr lang="es-MX" sz="8000" b="1" i="1" dirty="0"/>
              <a:t>Santidad</a:t>
            </a:r>
            <a:r>
              <a:rPr lang="en-US" sz="8000" dirty="0"/>
              <a:t> </a:t>
            </a:r>
            <a:endParaRPr lang="en-US" sz="8000" b="1" dirty="0"/>
          </a:p>
        </p:txBody>
      </p:sp>
      <p:sp>
        <p:nvSpPr>
          <p:cNvPr id="3" name="Subtitle 2"/>
          <p:cNvSpPr>
            <a:spLocks noGrp="1"/>
          </p:cNvSpPr>
          <p:nvPr>
            <p:ph type="subTitle" idx="1"/>
          </p:nvPr>
        </p:nvSpPr>
        <p:spPr>
          <a:xfrm>
            <a:off x="321161" y="1627038"/>
            <a:ext cx="8569193" cy="5230962"/>
          </a:xfrm>
        </p:spPr>
        <p:txBody>
          <a:bodyPr>
            <a:normAutofit fontScale="92500" lnSpcReduction="20000"/>
          </a:bodyPr>
          <a:lstStyle/>
          <a:p>
            <a:pPr algn="l"/>
            <a:r>
              <a:rPr lang="es-MX" b="1" i="1" dirty="0">
                <a:solidFill>
                  <a:srgbClr val="000000"/>
                </a:solidFill>
              </a:rPr>
              <a:t>Aplicación</a:t>
            </a:r>
            <a:r>
              <a:rPr lang="es-MX" i="1" dirty="0">
                <a:solidFill>
                  <a:srgbClr val="000000"/>
                </a:solidFill>
              </a:rPr>
              <a:t>:</a:t>
            </a:r>
            <a:endParaRPr lang="en-US" dirty="0">
              <a:solidFill>
                <a:srgbClr val="000000"/>
              </a:solidFill>
            </a:endParaRPr>
          </a:p>
          <a:p>
            <a:pPr marL="457200" lvl="0" indent="-457200" algn="l">
              <a:buFont typeface="Arial"/>
              <a:buChar char="•"/>
            </a:pPr>
            <a:r>
              <a:rPr lang="es-MX" dirty="0">
                <a:solidFill>
                  <a:srgbClr val="000000"/>
                </a:solidFill>
              </a:rPr>
              <a:t>No hay relativismo, el bien y el mal no dependen de las personas ni de las culturas ni de la mayoría, su naturaleza es el estándar moral absoluto, de aquí se obtiene el bien y el mal. Cualquier otro fundamento para la moralidad es relativa.</a:t>
            </a:r>
            <a:endParaRPr lang="en-US" dirty="0">
              <a:solidFill>
                <a:srgbClr val="000000"/>
              </a:solidFill>
            </a:endParaRPr>
          </a:p>
          <a:p>
            <a:pPr marL="457200" lvl="0" indent="-457200" algn="l">
              <a:buFont typeface="Arial"/>
              <a:buChar char="•"/>
            </a:pPr>
            <a:r>
              <a:rPr lang="es-MX" dirty="0">
                <a:solidFill>
                  <a:srgbClr val="000000"/>
                </a:solidFill>
              </a:rPr>
              <a:t>No compararse con los demás sino que compararse a Dios. </a:t>
            </a:r>
            <a:endParaRPr lang="en-US" dirty="0">
              <a:solidFill>
                <a:srgbClr val="000000"/>
              </a:solidFill>
            </a:endParaRPr>
          </a:p>
          <a:p>
            <a:pPr marL="457200" lvl="0" indent="-457200" algn="l">
              <a:buFont typeface="Arial"/>
              <a:buChar char="•"/>
            </a:pPr>
            <a:r>
              <a:rPr lang="es-MX" dirty="0">
                <a:solidFill>
                  <a:srgbClr val="000000"/>
                </a:solidFill>
              </a:rPr>
              <a:t>Activamente hay que buscar el bien.</a:t>
            </a:r>
            <a:endParaRPr lang="en-US" dirty="0">
              <a:solidFill>
                <a:srgbClr val="000000"/>
              </a:solidFill>
            </a:endParaRPr>
          </a:p>
          <a:p>
            <a:pPr marL="457200" lvl="0" indent="-457200" algn="l">
              <a:buFont typeface="Arial"/>
              <a:buChar char="•"/>
            </a:pPr>
            <a:r>
              <a:rPr lang="es-MX" dirty="0">
                <a:solidFill>
                  <a:srgbClr val="000000"/>
                </a:solidFill>
              </a:rPr>
              <a:t>No debemos jugar con el pecado, no va con Dios.</a:t>
            </a:r>
            <a:endParaRPr lang="en-US" dirty="0">
              <a:solidFill>
                <a:srgbClr val="000000"/>
              </a:solidFill>
            </a:endParaRPr>
          </a:p>
          <a:p>
            <a:pPr marL="457200" lvl="0" indent="-457200" algn="l">
              <a:buFont typeface="Arial"/>
              <a:buChar char="•"/>
            </a:pPr>
            <a:r>
              <a:rPr lang="es-MX" dirty="0">
                <a:solidFill>
                  <a:srgbClr val="000000"/>
                </a:solidFill>
              </a:rPr>
              <a:t>Si falla la moral de Dios entonces esto trae la justicia.</a:t>
            </a:r>
            <a:endParaRPr lang="en-US" dirty="0">
              <a:solidFill>
                <a:srgbClr val="000000"/>
              </a:solidFill>
            </a:endParaRPr>
          </a:p>
          <a:p>
            <a:pPr algn="l"/>
            <a:endParaRPr lang="en-US" dirty="0"/>
          </a:p>
        </p:txBody>
      </p:sp>
    </p:spTree>
    <p:extLst>
      <p:ext uri="{BB962C8B-B14F-4D97-AF65-F5344CB8AC3E}">
        <p14:creationId xmlns:p14="http://schemas.microsoft.com/office/powerpoint/2010/main" val="3194012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strips(downLeft)">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617"/>
            <a:ext cx="7772400" cy="1470025"/>
          </a:xfrm>
        </p:spPr>
        <p:txBody>
          <a:bodyPr>
            <a:normAutofit/>
          </a:bodyPr>
          <a:lstStyle/>
          <a:p>
            <a:r>
              <a:rPr lang="es-MX" sz="8000" b="1" i="1" dirty="0"/>
              <a:t>Justicia</a:t>
            </a:r>
            <a:r>
              <a:rPr lang="en-US" sz="8000" dirty="0"/>
              <a:t> </a:t>
            </a:r>
            <a:endParaRPr lang="en-US" sz="8000" b="1" dirty="0"/>
          </a:p>
        </p:txBody>
      </p:sp>
      <p:sp>
        <p:nvSpPr>
          <p:cNvPr id="3" name="Subtitle 2"/>
          <p:cNvSpPr>
            <a:spLocks noGrp="1"/>
          </p:cNvSpPr>
          <p:nvPr>
            <p:ph type="subTitle" idx="1"/>
          </p:nvPr>
        </p:nvSpPr>
        <p:spPr>
          <a:xfrm>
            <a:off x="204375" y="1394262"/>
            <a:ext cx="8715175" cy="5251445"/>
          </a:xfrm>
        </p:spPr>
        <p:txBody>
          <a:bodyPr>
            <a:normAutofit fontScale="92500" lnSpcReduction="10000"/>
          </a:bodyPr>
          <a:lstStyle/>
          <a:p>
            <a:pPr algn="l"/>
            <a:r>
              <a:rPr lang="es-MX" b="1" i="1" dirty="0">
                <a:solidFill>
                  <a:srgbClr val="000000"/>
                </a:solidFill>
              </a:rPr>
              <a:t>Definición:</a:t>
            </a:r>
            <a:r>
              <a:rPr lang="es-MX" b="1" dirty="0">
                <a:solidFill>
                  <a:srgbClr val="000000"/>
                </a:solidFill>
              </a:rPr>
              <a:t> </a:t>
            </a:r>
            <a:r>
              <a:rPr lang="es-MX" dirty="0">
                <a:solidFill>
                  <a:srgbClr val="000000"/>
                </a:solidFill>
              </a:rPr>
              <a:t>Norma moral por medio de </a:t>
            </a:r>
            <a:r>
              <a:rPr lang="es-MX" dirty="0" smtClean="0">
                <a:solidFill>
                  <a:srgbClr val="000000"/>
                </a:solidFill>
              </a:rPr>
              <a:t>la </a:t>
            </a:r>
            <a:r>
              <a:rPr lang="es-MX" dirty="0">
                <a:solidFill>
                  <a:srgbClr val="000000"/>
                </a:solidFill>
              </a:rPr>
              <a:t>cual Dios mide la conducta humana. Preocupación divina por lo recto, que guía a Dios a vindicar al necesitado y perdonar al pecador.  Dios recompensa el bien y castiga el mal. Castiga el pecado de los no creyentes. La justicia de Dios es remunerativa hacia las criaturas no caídas, pero restrictiva sólo hacia el hombre caído. </a:t>
            </a:r>
            <a:r>
              <a:rPr lang="es-MX" dirty="0" smtClean="0">
                <a:solidFill>
                  <a:srgbClr val="000000"/>
                </a:solidFill>
              </a:rPr>
              <a:t>La </a:t>
            </a:r>
            <a:r>
              <a:rPr lang="es-MX" dirty="0">
                <a:solidFill>
                  <a:srgbClr val="000000"/>
                </a:solidFill>
              </a:rPr>
              <a:t>falla en la moral de Dios trae la justicia, si hay cualquier error o falta a la moral, Dios debe juzgar.</a:t>
            </a:r>
            <a:endParaRPr lang="en-US" dirty="0">
              <a:solidFill>
                <a:srgbClr val="000000"/>
              </a:solidFill>
            </a:endParaRPr>
          </a:p>
          <a:p>
            <a:pPr algn="l"/>
            <a:r>
              <a:rPr lang="es-MX" b="1" i="1" dirty="0">
                <a:solidFill>
                  <a:srgbClr val="000000"/>
                </a:solidFill>
              </a:rPr>
              <a:t>Referencias</a:t>
            </a:r>
            <a:r>
              <a:rPr lang="es-MX" i="1" dirty="0">
                <a:solidFill>
                  <a:srgbClr val="000000"/>
                </a:solidFill>
              </a:rPr>
              <a:t>:</a:t>
            </a:r>
            <a:r>
              <a:rPr lang="es-MX" dirty="0">
                <a:solidFill>
                  <a:srgbClr val="000000"/>
                </a:solidFill>
              </a:rPr>
              <a:t> 1Tim.2:4; Gen 18:25; Col.3:25; Rom.12: 14, 17-19; Lc.18:7; Salmos 19:9; Jn.17: 25;  Jeremías 12:1;  Daniel  9:14; Hebreos10:30; Rom.2:1-6</a:t>
            </a:r>
            <a:endParaRPr lang="en-US" dirty="0">
              <a:solidFill>
                <a:srgbClr val="000000"/>
              </a:solidFill>
            </a:endParaRPr>
          </a:p>
          <a:p>
            <a:pPr algn="l"/>
            <a:endParaRPr lang="en-US" dirty="0"/>
          </a:p>
        </p:txBody>
      </p:sp>
    </p:spTree>
    <p:extLst>
      <p:ext uri="{BB962C8B-B14F-4D97-AF65-F5344CB8AC3E}">
        <p14:creationId xmlns:p14="http://schemas.microsoft.com/office/powerpoint/2010/main" val="2351579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n-US" sz="8000" b="1" dirty="0" err="1" smtClean="0"/>
              <a:t>Conceptos</a:t>
            </a:r>
            <a:r>
              <a:rPr lang="en-US" sz="8000" b="1" dirty="0" smtClean="0"/>
              <a:t> </a:t>
            </a:r>
            <a:r>
              <a:rPr lang="en-US" sz="8000" b="1" dirty="0" err="1" smtClean="0"/>
              <a:t>er</a:t>
            </a:r>
            <a:r>
              <a:rPr lang="en-US" sz="8000" b="1" dirty="0" err="1" smtClean="0"/>
              <a:t>róneos</a:t>
            </a:r>
            <a:r>
              <a:rPr lang="en-US" sz="8000" b="1" dirty="0" smtClean="0"/>
              <a:t> a </a:t>
            </a:r>
            <a:r>
              <a:rPr lang="en-US" sz="8000" b="1" dirty="0" err="1" smtClean="0"/>
              <a:t>cerca</a:t>
            </a:r>
            <a:r>
              <a:rPr lang="en-US" sz="8000" b="1" dirty="0" smtClean="0"/>
              <a:t> de Dios</a:t>
            </a:r>
            <a:endParaRPr lang="en-US" sz="8000" b="1" dirty="0"/>
          </a:p>
        </p:txBody>
      </p:sp>
      <p:sp>
        <p:nvSpPr>
          <p:cNvPr id="3" name="Subtitle 2"/>
          <p:cNvSpPr>
            <a:spLocks noGrp="1"/>
          </p:cNvSpPr>
          <p:nvPr>
            <p:ph type="subTitle" idx="1"/>
          </p:nvPr>
        </p:nvSpPr>
        <p:spPr>
          <a:xfrm>
            <a:off x="685800" y="3547619"/>
            <a:ext cx="7772400" cy="2598667"/>
          </a:xfrm>
        </p:spPr>
        <p:txBody>
          <a:bodyPr>
            <a:normAutofit/>
          </a:bodyPr>
          <a:lstStyle/>
          <a:p>
            <a:pPr marL="514350" indent="-514350" algn="l">
              <a:buAutoNum type="arabicPeriod"/>
            </a:pPr>
            <a:r>
              <a:rPr lang="en-US" sz="3600" dirty="0" smtClean="0">
                <a:solidFill>
                  <a:schemeClr val="tx1"/>
                </a:solidFill>
              </a:rPr>
              <a:t>Dios </a:t>
            </a:r>
            <a:r>
              <a:rPr lang="en-US" sz="3600" dirty="0" err="1" smtClean="0">
                <a:solidFill>
                  <a:schemeClr val="tx1"/>
                </a:solidFill>
              </a:rPr>
              <a:t>es</a:t>
            </a:r>
            <a:r>
              <a:rPr lang="en-US" sz="3600" dirty="0" smtClean="0">
                <a:solidFill>
                  <a:schemeClr val="tx1"/>
                </a:solidFill>
              </a:rPr>
              <a:t> </a:t>
            </a:r>
            <a:r>
              <a:rPr lang="en-US" sz="3600" dirty="0" err="1" smtClean="0">
                <a:solidFill>
                  <a:schemeClr val="tx1"/>
                </a:solidFill>
              </a:rPr>
              <a:t>infinito</a:t>
            </a:r>
            <a:r>
              <a:rPr lang="en-US" sz="3600" dirty="0" smtClean="0">
                <a:solidFill>
                  <a:schemeClr val="tx1"/>
                </a:solidFill>
              </a:rPr>
              <a:t> </a:t>
            </a:r>
            <a:r>
              <a:rPr lang="en-US" sz="3600" dirty="0" err="1" smtClean="0">
                <a:solidFill>
                  <a:schemeClr val="tx1"/>
                </a:solidFill>
              </a:rPr>
              <a:t>pero</a:t>
            </a:r>
            <a:r>
              <a:rPr lang="en-US" sz="3600" dirty="0" smtClean="0">
                <a:solidFill>
                  <a:schemeClr val="tx1"/>
                </a:solidFill>
              </a:rPr>
              <a:t> no </a:t>
            </a:r>
            <a:r>
              <a:rPr lang="en-US" sz="3600" dirty="0" err="1" smtClean="0">
                <a:solidFill>
                  <a:schemeClr val="tx1"/>
                </a:solidFill>
              </a:rPr>
              <a:t>es</a:t>
            </a:r>
            <a:r>
              <a:rPr lang="en-US" sz="3600" dirty="0">
                <a:solidFill>
                  <a:schemeClr val="tx1"/>
                </a:solidFill>
              </a:rPr>
              <a:t> </a:t>
            </a:r>
            <a:r>
              <a:rPr lang="en-US" sz="3600" dirty="0" smtClean="0">
                <a:solidFill>
                  <a:schemeClr val="tx1"/>
                </a:solidFill>
              </a:rPr>
              <a:t>personal</a:t>
            </a:r>
          </a:p>
          <a:p>
            <a:pPr marL="514350" indent="-514350" algn="l">
              <a:buAutoNum type="arabicPeriod"/>
            </a:pPr>
            <a:r>
              <a:rPr lang="en-US" sz="3600" dirty="0" smtClean="0">
                <a:solidFill>
                  <a:schemeClr val="tx1"/>
                </a:solidFill>
              </a:rPr>
              <a:t>Dios </a:t>
            </a:r>
            <a:r>
              <a:rPr lang="en-US" sz="3600" dirty="0" err="1" smtClean="0">
                <a:solidFill>
                  <a:schemeClr val="tx1"/>
                </a:solidFill>
              </a:rPr>
              <a:t>es</a:t>
            </a:r>
            <a:r>
              <a:rPr lang="en-US" sz="3600" dirty="0" smtClean="0">
                <a:solidFill>
                  <a:schemeClr val="tx1"/>
                </a:solidFill>
              </a:rPr>
              <a:t> personal </a:t>
            </a:r>
            <a:r>
              <a:rPr lang="en-US" sz="3600" dirty="0" err="1" smtClean="0">
                <a:solidFill>
                  <a:schemeClr val="tx1"/>
                </a:solidFill>
              </a:rPr>
              <a:t>pero</a:t>
            </a:r>
            <a:r>
              <a:rPr lang="en-US" sz="3600" dirty="0" smtClean="0">
                <a:solidFill>
                  <a:schemeClr val="tx1"/>
                </a:solidFill>
              </a:rPr>
              <a:t> </a:t>
            </a:r>
            <a:r>
              <a:rPr lang="en-US" sz="3600" dirty="0" err="1" smtClean="0">
                <a:solidFill>
                  <a:schemeClr val="tx1"/>
                </a:solidFill>
              </a:rPr>
              <a:t>finito</a:t>
            </a:r>
            <a:endParaRPr lang="en-US" sz="3600" dirty="0" smtClean="0">
              <a:solidFill>
                <a:schemeClr val="tx1"/>
              </a:solidFill>
            </a:endParaRPr>
          </a:p>
          <a:p>
            <a:pPr marL="514350" indent="-514350" algn="l">
              <a:buAutoNum type="arabicPeriod"/>
            </a:pPr>
            <a:r>
              <a:rPr lang="en-US" sz="3600" dirty="0" smtClean="0">
                <a:solidFill>
                  <a:schemeClr val="tx1"/>
                </a:solidFill>
              </a:rPr>
              <a:t>Dios </a:t>
            </a:r>
            <a:r>
              <a:rPr lang="en-US" sz="3600" dirty="0" err="1" smtClean="0">
                <a:solidFill>
                  <a:schemeClr val="tx1"/>
                </a:solidFill>
              </a:rPr>
              <a:t>es</a:t>
            </a:r>
            <a:r>
              <a:rPr lang="en-US" sz="3600" dirty="0" smtClean="0">
                <a:solidFill>
                  <a:schemeClr val="tx1"/>
                </a:solidFill>
              </a:rPr>
              <a:t> personal e </a:t>
            </a:r>
            <a:r>
              <a:rPr lang="en-US" sz="3600" dirty="0" err="1" smtClean="0">
                <a:solidFill>
                  <a:schemeClr val="tx1"/>
                </a:solidFill>
              </a:rPr>
              <a:t>infinito</a:t>
            </a:r>
            <a:r>
              <a:rPr lang="en-US" sz="3600" dirty="0" smtClean="0">
                <a:solidFill>
                  <a:schemeClr val="tx1"/>
                </a:solidFill>
              </a:rPr>
              <a:t> </a:t>
            </a:r>
            <a:r>
              <a:rPr lang="en-US" sz="3600" dirty="0" err="1" smtClean="0">
                <a:solidFill>
                  <a:schemeClr val="tx1"/>
                </a:solidFill>
              </a:rPr>
              <a:t>pero</a:t>
            </a:r>
            <a:r>
              <a:rPr lang="en-US" sz="3600" dirty="0" smtClean="0">
                <a:solidFill>
                  <a:schemeClr val="tx1"/>
                </a:solidFill>
              </a:rPr>
              <a:t> no se </a:t>
            </a:r>
            <a:r>
              <a:rPr lang="en-US" sz="3600" dirty="0" err="1" smtClean="0">
                <a:solidFill>
                  <a:schemeClr val="tx1"/>
                </a:solidFill>
              </a:rPr>
              <a:t>involucra</a:t>
            </a:r>
            <a:r>
              <a:rPr lang="en-US" sz="3600" dirty="0" smtClean="0">
                <a:solidFill>
                  <a:schemeClr val="tx1"/>
                </a:solidFill>
              </a:rPr>
              <a:t>: </a:t>
            </a:r>
            <a:r>
              <a:rPr lang="en-US" sz="3600" dirty="0" err="1" smtClean="0">
                <a:solidFill>
                  <a:schemeClr val="tx1"/>
                </a:solidFill>
              </a:rPr>
              <a:t>De</a:t>
            </a:r>
            <a:r>
              <a:rPr lang="en-US" sz="3600" dirty="0" err="1" smtClean="0">
                <a:solidFill>
                  <a:schemeClr val="tx1"/>
                </a:solidFill>
              </a:rPr>
              <a:t>ísmo</a:t>
            </a:r>
            <a:endParaRPr lang="en-US" sz="3600" dirty="0">
              <a:solidFill>
                <a:schemeClr val="tx1"/>
              </a:solidFill>
            </a:endParaRPr>
          </a:p>
        </p:txBody>
      </p:sp>
    </p:spTree>
    <p:extLst>
      <p:ext uri="{BB962C8B-B14F-4D97-AF65-F5344CB8AC3E}">
        <p14:creationId xmlns:p14="http://schemas.microsoft.com/office/powerpoint/2010/main" val="1100740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013"/>
            <a:ext cx="7772400" cy="1470025"/>
          </a:xfrm>
        </p:spPr>
        <p:txBody>
          <a:bodyPr>
            <a:normAutofit/>
          </a:bodyPr>
          <a:lstStyle/>
          <a:p>
            <a:r>
              <a:rPr lang="es-MX" sz="8000" b="1" i="1" dirty="0"/>
              <a:t>Justicia</a:t>
            </a:r>
            <a:r>
              <a:rPr lang="en-US" sz="8000" dirty="0"/>
              <a:t> </a:t>
            </a:r>
            <a:endParaRPr lang="en-US" sz="8000" b="1" dirty="0"/>
          </a:p>
        </p:txBody>
      </p:sp>
      <p:sp>
        <p:nvSpPr>
          <p:cNvPr id="3" name="Subtitle 2"/>
          <p:cNvSpPr>
            <a:spLocks noGrp="1"/>
          </p:cNvSpPr>
          <p:nvPr>
            <p:ph type="subTitle" idx="1"/>
          </p:nvPr>
        </p:nvSpPr>
        <p:spPr>
          <a:xfrm>
            <a:off x="145983" y="1372331"/>
            <a:ext cx="8312217" cy="5168136"/>
          </a:xfrm>
        </p:spPr>
        <p:txBody>
          <a:bodyPr>
            <a:normAutofit fontScale="85000" lnSpcReduction="20000"/>
          </a:bodyPr>
          <a:lstStyle/>
          <a:p>
            <a:pPr algn="l"/>
            <a:r>
              <a:rPr lang="es-MX" b="1" i="1" dirty="0">
                <a:solidFill>
                  <a:srgbClr val="000000"/>
                </a:solidFill>
              </a:rPr>
              <a:t>Aplicación</a:t>
            </a:r>
            <a:endParaRPr lang="en-US" b="1" dirty="0">
              <a:solidFill>
                <a:srgbClr val="000000"/>
              </a:solidFill>
            </a:endParaRPr>
          </a:p>
          <a:p>
            <a:pPr marL="457200" lvl="0" indent="-457200" algn="l">
              <a:buFont typeface="Arial"/>
              <a:buChar char="•"/>
            </a:pPr>
            <a:r>
              <a:rPr lang="es-MX" dirty="0">
                <a:solidFill>
                  <a:srgbClr val="000000"/>
                </a:solidFill>
              </a:rPr>
              <a:t>Al ser dañados por otros no debemos buscar la venganza sino que orar a Dios, Él es el que hace justicia. Isaías 28:21</a:t>
            </a:r>
            <a:endParaRPr lang="en-US" dirty="0">
              <a:solidFill>
                <a:srgbClr val="000000"/>
              </a:solidFill>
            </a:endParaRPr>
          </a:p>
          <a:p>
            <a:pPr marL="457200" lvl="0" indent="-457200" algn="l">
              <a:buFont typeface="Arial"/>
              <a:buChar char="•"/>
            </a:pPr>
            <a:r>
              <a:rPr lang="es-MX" dirty="0">
                <a:solidFill>
                  <a:srgbClr val="000000"/>
                </a:solidFill>
              </a:rPr>
              <a:t>El Juicio: Se trata de rendir cuentas, ya sea JC paga o por mis obras voy condenado.</a:t>
            </a:r>
            <a:endParaRPr lang="en-US" dirty="0">
              <a:solidFill>
                <a:srgbClr val="000000"/>
              </a:solidFill>
            </a:endParaRPr>
          </a:p>
          <a:p>
            <a:pPr marL="457200" lvl="0" indent="-457200" algn="l">
              <a:buFont typeface="Arial"/>
              <a:buChar char="•"/>
            </a:pPr>
            <a:r>
              <a:rPr lang="es-MX" dirty="0">
                <a:solidFill>
                  <a:srgbClr val="000000"/>
                </a:solidFill>
              </a:rPr>
              <a:t>Disciplina: En creyentes la justicia aplica disciplina para corregir, transformar y crecimiento espiritual.  Dios usa nuestro sufrimiento.</a:t>
            </a:r>
            <a:endParaRPr lang="en-US" dirty="0">
              <a:solidFill>
                <a:srgbClr val="000000"/>
              </a:solidFill>
            </a:endParaRPr>
          </a:p>
          <a:p>
            <a:pPr marL="457200" lvl="0" indent="-457200" algn="l">
              <a:buFont typeface="Arial"/>
              <a:buChar char="•"/>
            </a:pPr>
            <a:r>
              <a:rPr lang="es-MX" dirty="0">
                <a:solidFill>
                  <a:srgbClr val="000000"/>
                </a:solidFill>
              </a:rPr>
              <a:t>Nunca pedir lo que merecemos, ya que merecemos el infierno. Nuestro rol es animar, construir entre nosotros, y no tomar venganza ni juzgar. </a:t>
            </a:r>
            <a:endParaRPr lang="en-US" dirty="0">
              <a:solidFill>
                <a:srgbClr val="000000"/>
              </a:solidFill>
            </a:endParaRPr>
          </a:p>
          <a:p>
            <a:pPr marL="457200" indent="-457200" algn="l">
              <a:buFont typeface="Arial"/>
              <a:buChar char="•"/>
            </a:pPr>
            <a:r>
              <a:rPr lang="es-MX" dirty="0">
                <a:solidFill>
                  <a:srgbClr val="000000"/>
                </a:solidFill>
              </a:rPr>
              <a:t>No seremos juzgados pero deberemos pagar por las consecuencias de nuestras malas elecciones.</a:t>
            </a:r>
            <a:r>
              <a:rPr lang="en-US"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925441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419"/>
            <a:ext cx="7772400" cy="1470025"/>
          </a:xfrm>
        </p:spPr>
        <p:txBody>
          <a:bodyPr>
            <a:normAutofit/>
          </a:bodyPr>
          <a:lstStyle/>
          <a:p>
            <a:r>
              <a:rPr lang="es-MX" sz="8000" b="1" i="1" dirty="0"/>
              <a:t>Amor</a:t>
            </a:r>
            <a:r>
              <a:rPr lang="en-US" sz="8000" dirty="0"/>
              <a:t> </a:t>
            </a:r>
            <a:endParaRPr lang="en-US" sz="8000" b="1" dirty="0"/>
          </a:p>
        </p:txBody>
      </p:sp>
      <p:sp>
        <p:nvSpPr>
          <p:cNvPr id="3" name="Subtitle 2"/>
          <p:cNvSpPr>
            <a:spLocks noGrp="1"/>
          </p:cNvSpPr>
          <p:nvPr>
            <p:ph type="subTitle" idx="1"/>
          </p:nvPr>
        </p:nvSpPr>
        <p:spPr>
          <a:xfrm>
            <a:off x="394153" y="1704902"/>
            <a:ext cx="8436063" cy="4926036"/>
          </a:xfrm>
        </p:spPr>
        <p:txBody>
          <a:bodyPr>
            <a:normAutofit/>
          </a:bodyPr>
          <a:lstStyle/>
          <a:p>
            <a:pPr algn="l"/>
            <a:r>
              <a:rPr lang="es-MX" b="1" i="1" dirty="0">
                <a:solidFill>
                  <a:srgbClr val="000000"/>
                </a:solidFill>
              </a:rPr>
              <a:t>Definición</a:t>
            </a:r>
            <a:r>
              <a:rPr lang="es-MX" i="1" dirty="0">
                <a:solidFill>
                  <a:srgbClr val="000000"/>
                </a:solidFill>
              </a:rPr>
              <a:t>:</a:t>
            </a:r>
            <a:r>
              <a:rPr lang="es-MX" dirty="0">
                <a:solidFill>
                  <a:srgbClr val="000000"/>
                </a:solidFill>
              </a:rPr>
              <a:t> </a:t>
            </a:r>
            <a:r>
              <a:rPr lang="es-MX" dirty="0" smtClean="0">
                <a:solidFill>
                  <a:srgbClr val="000000"/>
                </a:solidFill>
              </a:rPr>
              <a:t>Es </a:t>
            </a:r>
            <a:r>
              <a:rPr lang="es-MX" dirty="0">
                <a:solidFill>
                  <a:srgbClr val="000000"/>
                </a:solidFill>
              </a:rPr>
              <a:t>un amor completamente de sacrificio, extendido hacia y por el bien del otro.  Dios está totalmente involucrado con nosotros en forma de sacrificio, con su creación en forma no selectiva.</a:t>
            </a:r>
            <a:endParaRPr lang="en-US" dirty="0">
              <a:solidFill>
                <a:srgbClr val="000000"/>
              </a:solidFill>
            </a:endParaRPr>
          </a:p>
          <a:p>
            <a:pPr algn="l"/>
            <a:r>
              <a:rPr lang="es-MX" b="1" i="1" dirty="0">
                <a:solidFill>
                  <a:srgbClr val="000000"/>
                </a:solidFill>
              </a:rPr>
              <a:t>Referencias</a:t>
            </a:r>
            <a:r>
              <a:rPr lang="es-MX" i="1" dirty="0">
                <a:solidFill>
                  <a:srgbClr val="000000"/>
                </a:solidFill>
              </a:rPr>
              <a:t>:</a:t>
            </a:r>
            <a:r>
              <a:rPr lang="es-MX" dirty="0">
                <a:solidFill>
                  <a:srgbClr val="000000"/>
                </a:solidFill>
              </a:rPr>
              <a:t> 1Juan 4:8,16; Juan 17:23.; Juan 16:27</a:t>
            </a:r>
            <a:r>
              <a:rPr lang="en-US"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209210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815"/>
            <a:ext cx="7772400" cy="1470025"/>
          </a:xfrm>
        </p:spPr>
        <p:txBody>
          <a:bodyPr>
            <a:normAutofit/>
          </a:bodyPr>
          <a:lstStyle/>
          <a:p>
            <a:r>
              <a:rPr lang="es-MX" sz="8000" b="1" i="1" dirty="0"/>
              <a:t>Amor</a:t>
            </a:r>
            <a:r>
              <a:rPr lang="en-US" sz="8000" dirty="0"/>
              <a:t> </a:t>
            </a:r>
            <a:endParaRPr lang="en-US" sz="8000" b="1" dirty="0"/>
          </a:p>
        </p:txBody>
      </p:sp>
      <p:sp>
        <p:nvSpPr>
          <p:cNvPr id="3" name="Subtitle 2"/>
          <p:cNvSpPr>
            <a:spLocks noGrp="1"/>
          </p:cNvSpPr>
          <p:nvPr>
            <p:ph type="subTitle" idx="1"/>
          </p:nvPr>
        </p:nvSpPr>
        <p:spPr>
          <a:xfrm>
            <a:off x="277367" y="1597840"/>
            <a:ext cx="8598390" cy="4828703"/>
          </a:xfrm>
        </p:spPr>
        <p:txBody>
          <a:bodyPr>
            <a:normAutofit fontScale="85000" lnSpcReduction="10000"/>
          </a:bodyPr>
          <a:lstStyle/>
          <a:p>
            <a:pPr algn="l"/>
            <a:r>
              <a:rPr lang="es-MX" b="1" i="1" dirty="0">
                <a:solidFill>
                  <a:srgbClr val="000000"/>
                </a:solidFill>
              </a:rPr>
              <a:t>Aplicación:</a:t>
            </a:r>
            <a:endParaRPr lang="en-US" b="1" dirty="0">
              <a:solidFill>
                <a:srgbClr val="000000"/>
              </a:solidFill>
            </a:endParaRPr>
          </a:p>
          <a:p>
            <a:pPr marL="457200" lvl="0" indent="-457200" algn="l">
              <a:buFont typeface="Arial"/>
              <a:buChar char="•"/>
            </a:pPr>
            <a:r>
              <a:rPr lang="es-MX" dirty="0">
                <a:solidFill>
                  <a:srgbClr val="000000"/>
                </a:solidFill>
              </a:rPr>
              <a:t>Dios ama al pecador, no al pecado</a:t>
            </a:r>
            <a:endParaRPr lang="en-US" dirty="0">
              <a:solidFill>
                <a:srgbClr val="000000"/>
              </a:solidFill>
            </a:endParaRPr>
          </a:p>
          <a:p>
            <a:pPr marL="457200" lvl="0" indent="-457200" algn="l">
              <a:buFont typeface="Arial"/>
              <a:buChar char="•"/>
            </a:pPr>
            <a:r>
              <a:rPr lang="es-MX" dirty="0">
                <a:solidFill>
                  <a:srgbClr val="000000"/>
                </a:solidFill>
              </a:rPr>
              <a:t>Dios ama como el padre perfecto que él es, por eso yo puedo amar a los demás</a:t>
            </a:r>
            <a:endParaRPr lang="en-US" dirty="0">
              <a:solidFill>
                <a:srgbClr val="000000"/>
              </a:solidFill>
            </a:endParaRPr>
          </a:p>
          <a:p>
            <a:pPr marL="457200" lvl="0" indent="-457200" algn="l">
              <a:buFont typeface="Arial"/>
              <a:buChar char="•"/>
            </a:pPr>
            <a:r>
              <a:rPr lang="es-MX" dirty="0">
                <a:solidFill>
                  <a:srgbClr val="000000"/>
                </a:solidFill>
              </a:rPr>
              <a:t>Derivado del amor de Dios aparecen los frutos del Espíritu (1Cor.13; 1,2,3 Juan)</a:t>
            </a:r>
            <a:endParaRPr lang="en-US" dirty="0">
              <a:solidFill>
                <a:srgbClr val="000000"/>
              </a:solidFill>
            </a:endParaRPr>
          </a:p>
          <a:p>
            <a:pPr marL="457200" lvl="0" indent="-457200" algn="l">
              <a:buFont typeface="Arial"/>
              <a:buChar char="•"/>
            </a:pPr>
            <a:r>
              <a:rPr lang="es-MX" dirty="0">
                <a:solidFill>
                  <a:srgbClr val="000000"/>
                </a:solidFill>
              </a:rPr>
              <a:t>El objetivo de la vida cristiana es el amor, el amor entre nosotros.</a:t>
            </a:r>
            <a:endParaRPr lang="en-US" dirty="0">
              <a:solidFill>
                <a:srgbClr val="000000"/>
              </a:solidFill>
            </a:endParaRPr>
          </a:p>
          <a:p>
            <a:pPr marL="457200" lvl="0" indent="-457200" algn="l">
              <a:buFont typeface="Arial"/>
              <a:buChar char="•"/>
            </a:pPr>
            <a:r>
              <a:rPr lang="es-MX" dirty="0">
                <a:solidFill>
                  <a:srgbClr val="000000"/>
                </a:solidFill>
              </a:rPr>
              <a:t>Podemos confiar en él en todo tiempo</a:t>
            </a:r>
            <a:endParaRPr lang="en-US" dirty="0">
              <a:solidFill>
                <a:srgbClr val="000000"/>
              </a:solidFill>
            </a:endParaRPr>
          </a:p>
          <a:p>
            <a:pPr marL="457200" lvl="0" indent="-457200" algn="l">
              <a:buFont typeface="Arial"/>
              <a:buChar char="•"/>
            </a:pPr>
            <a:r>
              <a:rPr lang="es-MX" dirty="0">
                <a:solidFill>
                  <a:srgbClr val="000000"/>
                </a:solidFill>
              </a:rPr>
              <a:t>Es importante desarrollar la calidad del amor. ¿Cuándo amamos a los demás, la gente realmente se da cuenta?</a:t>
            </a:r>
            <a:endParaRPr lang="en-US" dirty="0">
              <a:solidFill>
                <a:srgbClr val="000000"/>
              </a:solidFill>
            </a:endParaRPr>
          </a:p>
          <a:p>
            <a:pPr algn="l"/>
            <a:endParaRPr lang="en-US" dirty="0"/>
          </a:p>
        </p:txBody>
      </p:sp>
    </p:spTree>
    <p:extLst>
      <p:ext uri="{BB962C8B-B14F-4D97-AF65-F5344CB8AC3E}">
        <p14:creationId xmlns:p14="http://schemas.microsoft.com/office/powerpoint/2010/main" val="128057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n-US" sz="8000" b="1" dirty="0" smtClean="0"/>
              <a:t>¡¡</a:t>
            </a:r>
            <a:r>
              <a:rPr lang="en-US" sz="8000" b="1" dirty="0" err="1" smtClean="0"/>
              <a:t>Ap</a:t>
            </a:r>
            <a:r>
              <a:rPr lang="en-US" sz="8000" b="1" dirty="0" err="1" smtClean="0"/>
              <a:t>líquenlo</a:t>
            </a:r>
            <a:r>
              <a:rPr lang="en-US" sz="8000" b="1" dirty="0" smtClean="0"/>
              <a:t> en </a:t>
            </a:r>
            <a:r>
              <a:rPr lang="en-US" sz="8000" b="1" dirty="0" err="1" smtClean="0"/>
              <a:t>sus</a:t>
            </a:r>
            <a:r>
              <a:rPr lang="en-US" sz="8000" b="1" dirty="0" smtClean="0"/>
              <a:t> </a:t>
            </a:r>
            <a:r>
              <a:rPr lang="en-US" sz="8000" b="1" dirty="0" err="1" smtClean="0"/>
              <a:t>vidas</a:t>
            </a:r>
            <a:r>
              <a:rPr lang="en-US" sz="8000" b="1" dirty="0" smtClean="0"/>
              <a:t>!!</a:t>
            </a:r>
            <a:endParaRPr lang="en-US" sz="8000" b="1" dirty="0"/>
          </a:p>
        </p:txBody>
      </p:sp>
      <p:sp>
        <p:nvSpPr>
          <p:cNvPr id="3" name="Subtitle 2"/>
          <p:cNvSpPr>
            <a:spLocks noGrp="1"/>
          </p:cNvSpPr>
          <p:nvPr>
            <p:ph type="subTitle" idx="1"/>
          </p:nvPr>
        </p:nvSpPr>
        <p:spPr>
          <a:xfrm>
            <a:off x="685800" y="2995645"/>
            <a:ext cx="7772400" cy="3544821"/>
          </a:xfrm>
        </p:spPr>
        <p:txBody>
          <a:bodyPr>
            <a:normAutofit/>
          </a:bodyPr>
          <a:lstStyle/>
          <a:p>
            <a:pPr algn="l"/>
            <a:r>
              <a:rPr lang="en-US" dirty="0" smtClean="0">
                <a:solidFill>
                  <a:srgbClr val="000000"/>
                </a:solidFill>
              </a:rPr>
              <a:t>¡</a:t>
            </a:r>
            <a:r>
              <a:rPr lang="en-US" dirty="0" err="1" smtClean="0">
                <a:solidFill>
                  <a:srgbClr val="000000"/>
                </a:solidFill>
              </a:rPr>
              <a:t>Muchas</a:t>
            </a:r>
            <a:r>
              <a:rPr lang="en-US" dirty="0" smtClean="0">
                <a:solidFill>
                  <a:srgbClr val="000000"/>
                </a:solidFill>
              </a:rPr>
              <a:t> gracias!</a:t>
            </a:r>
            <a:endParaRPr lang="en-US" dirty="0">
              <a:solidFill>
                <a:srgbClr val="000000"/>
              </a:solidFill>
            </a:endParaRPr>
          </a:p>
        </p:txBody>
      </p:sp>
      <p:pic>
        <p:nvPicPr>
          <p:cNvPr id="4" name="Picture 3" descr="lo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86"/>
            <a:ext cx="1649606" cy="1483007"/>
          </a:xfrm>
          <a:prstGeom prst="rect">
            <a:avLst/>
          </a:prstGeom>
        </p:spPr>
      </p:pic>
      <p:pic>
        <p:nvPicPr>
          <p:cNvPr id="5" name="Picture 4" descr="hear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865" y="1704504"/>
            <a:ext cx="1445599" cy="1082803"/>
          </a:xfrm>
          <a:prstGeom prst="rect">
            <a:avLst/>
          </a:prstGeom>
        </p:spPr>
      </p:pic>
      <p:pic>
        <p:nvPicPr>
          <p:cNvPr id="6" name="Picture 5" descr="ifinito.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5" y="5722908"/>
            <a:ext cx="2468825" cy="1148116"/>
          </a:xfrm>
          <a:prstGeom prst="rect">
            <a:avLst/>
          </a:prstGeom>
        </p:spPr>
      </p:pic>
      <p:pic>
        <p:nvPicPr>
          <p:cNvPr id="7" name="Picture 6" descr="ojoegipci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73" y="2029296"/>
            <a:ext cx="2256415" cy="1489234"/>
          </a:xfrm>
          <a:prstGeom prst="rect">
            <a:avLst/>
          </a:prstGeom>
        </p:spPr>
      </p:pic>
      <p:pic>
        <p:nvPicPr>
          <p:cNvPr id="8" name="Picture 7" descr="justicia dorada.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2415" y="3334129"/>
            <a:ext cx="1474419" cy="1051068"/>
          </a:xfrm>
          <a:prstGeom prst="rect">
            <a:avLst/>
          </a:prstGeom>
        </p:spPr>
      </p:pic>
      <p:pic>
        <p:nvPicPr>
          <p:cNvPr id="9" name="Picture 8" descr="Greek_Symbol_of_Truth.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3345" y="1704504"/>
            <a:ext cx="1352418" cy="2610482"/>
          </a:xfrm>
          <a:prstGeom prst="rect">
            <a:avLst/>
          </a:prstGeom>
        </p:spPr>
      </p:pic>
      <p:pic>
        <p:nvPicPr>
          <p:cNvPr id="11" name="Picture 10" descr="sovereig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9047" y="2461379"/>
            <a:ext cx="1803400" cy="1803400"/>
          </a:xfrm>
          <a:prstGeom prst="rect">
            <a:avLst/>
          </a:prstGeom>
        </p:spPr>
      </p:pic>
      <p:pic>
        <p:nvPicPr>
          <p:cNvPr id="12" name="Picture 11" descr="crown.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3645" y="5722908"/>
            <a:ext cx="1575402" cy="1134887"/>
          </a:xfrm>
          <a:prstGeom prst="rect">
            <a:avLst/>
          </a:prstGeom>
        </p:spPr>
      </p:pic>
      <p:pic>
        <p:nvPicPr>
          <p:cNvPr id="14" name="Picture 13" descr="Big-Go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4893" y="4314986"/>
            <a:ext cx="1757503" cy="1357671"/>
          </a:xfrm>
          <a:prstGeom prst="rect">
            <a:avLst/>
          </a:prstGeom>
        </p:spPr>
      </p:pic>
      <p:pic>
        <p:nvPicPr>
          <p:cNvPr id="15" name="Picture 14" descr="mundo.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9574" y="4543659"/>
            <a:ext cx="1143671" cy="1046337"/>
          </a:xfrm>
          <a:prstGeom prst="rect">
            <a:avLst/>
          </a:prstGeom>
        </p:spPr>
      </p:pic>
      <p:pic>
        <p:nvPicPr>
          <p:cNvPr id="16" name="Picture 15" descr="electroncito.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06575" y="5433430"/>
            <a:ext cx="1543050" cy="1320800"/>
          </a:xfrm>
          <a:prstGeom prst="rect">
            <a:avLst/>
          </a:prstGeom>
        </p:spPr>
      </p:pic>
      <p:pic>
        <p:nvPicPr>
          <p:cNvPr id="17" name="Picture 16" descr="ojo.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07350" y="13902"/>
            <a:ext cx="901700" cy="901700"/>
          </a:xfrm>
          <a:prstGeom prst="rect">
            <a:avLst/>
          </a:prstGeom>
        </p:spPr>
      </p:pic>
      <p:pic>
        <p:nvPicPr>
          <p:cNvPr id="18" name="Picture 17" descr="electro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473" y="4492996"/>
            <a:ext cx="1798099" cy="2047470"/>
          </a:xfrm>
          <a:prstGeom prst="rect">
            <a:avLst/>
          </a:prstGeom>
        </p:spPr>
      </p:pic>
      <p:pic>
        <p:nvPicPr>
          <p:cNvPr id="19" name="Picture 18" descr="celtic_trinity_knot_jewelry_case.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61345" y="413129"/>
            <a:ext cx="5842000" cy="5842000"/>
          </a:xfrm>
          <a:prstGeom prst="rect">
            <a:avLst/>
          </a:prstGeom>
        </p:spPr>
      </p:pic>
    </p:spTree>
    <p:extLst>
      <p:ext uri="{BB962C8B-B14F-4D97-AF65-F5344CB8AC3E}">
        <p14:creationId xmlns:p14="http://schemas.microsoft.com/office/powerpoint/2010/main" val="1876523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7"/>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nodeType="clickEffect">
                                  <p:stCondLst>
                                    <p:cond delay="0"/>
                                  </p:stCondLst>
                                  <p:childTnLst>
                                    <p:animClr clrSpc="rgb" dir="cw">
                                      <p:cBhvr override="childStyle">
                                        <p:cTn id="30" dur="250" autoRev="1" fill="remove"/>
                                        <p:tgtEl>
                                          <p:spTgt spid="14"/>
                                        </p:tgtEl>
                                        <p:attrNameLst>
                                          <p:attrName>style.color</p:attrName>
                                        </p:attrNameLst>
                                      </p:cBhvr>
                                      <p:to>
                                        <a:schemeClr val="bg1"/>
                                      </p:to>
                                    </p:animClr>
                                    <p:animClr clrSpc="rgb" dir="cw">
                                      <p:cBhvr>
                                        <p:cTn id="31" dur="250" autoRev="1" fill="remove"/>
                                        <p:tgtEl>
                                          <p:spTgt spid="14"/>
                                        </p:tgtEl>
                                        <p:attrNameLst>
                                          <p:attrName>fillcolor</p:attrName>
                                        </p:attrNameLst>
                                      </p:cBhvr>
                                      <p:to>
                                        <a:schemeClr val="bg1"/>
                                      </p:to>
                                    </p:animClr>
                                    <p:set>
                                      <p:cBhvr>
                                        <p:cTn id="32" dur="250" autoRev="1" fill="remove"/>
                                        <p:tgtEl>
                                          <p:spTgt spid="14"/>
                                        </p:tgtEl>
                                        <p:attrNameLst>
                                          <p:attrName>fill.type</p:attrName>
                                        </p:attrNameLst>
                                      </p:cBhvr>
                                      <p:to>
                                        <p:strVal val="solid"/>
                                      </p:to>
                                    </p:set>
                                    <p:set>
                                      <p:cBhvr>
                                        <p:cTn id="33" dur="250" autoRev="1" fill="remove"/>
                                        <p:tgtEl>
                                          <p:spTgt spid="14"/>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5" presetClass="emph" presetSubtype="0" fill="hold" nodeType="clickEffect">
                                  <p:stCondLst>
                                    <p:cond delay="0"/>
                                  </p:stCondLst>
                                  <p:childTnLst>
                                    <p:animClr clrSpc="hsl" dir="cw">
                                      <p:cBhvr override="childStyle">
                                        <p:cTn id="37" dur="500" fill="hold"/>
                                        <p:tgtEl>
                                          <p:spTgt spid="12"/>
                                        </p:tgtEl>
                                        <p:attrNameLst>
                                          <p:attrName>style.color</p:attrName>
                                        </p:attrNameLst>
                                      </p:cBhvr>
                                      <p:by>
                                        <p:hsl h="0" s="-70588" l="0"/>
                                      </p:by>
                                    </p:animClr>
                                    <p:animClr clrSpc="hsl" dir="cw">
                                      <p:cBhvr>
                                        <p:cTn id="38" dur="500" fill="hold"/>
                                        <p:tgtEl>
                                          <p:spTgt spid="12"/>
                                        </p:tgtEl>
                                        <p:attrNameLst>
                                          <p:attrName>fillcolor</p:attrName>
                                        </p:attrNameLst>
                                      </p:cBhvr>
                                      <p:by>
                                        <p:hsl h="0" s="-70588" l="0"/>
                                      </p:by>
                                    </p:animClr>
                                    <p:animClr clrSpc="hsl" dir="cw">
                                      <p:cBhvr>
                                        <p:cTn id="39" dur="500" fill="hold"/>
                                        <p:tgtEl>
                                          <p:spTgt spid="12"/>
                                        </p:tgtEl>
                                        <p:attrNameLst>
                                          <p:attrName>stroke.color</p:attrName>
                                        </p:attrNameLst>
                                      </p:cBhvr>
                                      <p:by>
                                        <p:hsl h="0" s="-70588" l="0"/>
                                      </p:by>
                                    </p:animClr>
                                    <p:set>
                                      <p:cBhvr>
                                        <p:cTn id="40" dur="500" fill="hold"/>
                                        <p:tgtEl>
                                          <p:spTgt spid="12"/>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6"/>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16"/>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15"/>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heel(1)">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a:bodyPr>
          <a:lstStyle/>
          <a:p>
            <a:r>
              <a:rPr lang="en-US" sz="8000" b="1" dirty="0" smtClean="0"/>
              <a:t>TRINIDAD</a:t>
            </a:r>
            <a:endParaRPr lang="en-US" sz="8000" b="1" dirty="0"/>
          </a:p>
        </p:txBody>
      </p:sp>
      <p:sp>
        <p:nvSpPr>
          <p:cNvPr id="3" name="Subtitle 2"/>
          <p:cNvSpPr>
            <a:spLocks noGrp="1"/>
          </p:cNvSpPr>
          <p:nvPr>
            <p:ph type="subTitle" idx="1"/>
          </p:nvPr>
        </p:nvSpPr>
        <p:spPr>
          <a:xfrm>
            <a:off x="423350" y="3886200"/>
            <a:ext cx="8034850" cy="1752600"/>
          </a:xfrm>
        </p:spPr>
        <p:txBody>
          <a:bodyPr>
            <a:normAutofit fontScale="55000" lnSpcReduction="20000"/>
          </a:bodyPr>
          <a:lstStyle/>
          <a:p>
            <a:r>
              <a:rPr lang="en-US" sz="6400" b="1" dirty="0" smtClean="0">
                <a:solidFill>
                  <a:srgbClr val="000000"/>
                </a:solidFill>
              </a:rPr>
              <a:t>UN DIOS EN TRES PERSONAS DISTINTAS</a:t>
            </a:r>
          </a:p>
          <a:p>
            <a:endParaRPr lang="en-US" sz="4400" dirty="0" smtClean="0">
              <a:solidFill>
                <a:srgbClr val="000000"/>
              </a:solidFill>
            </a:endParaRPr>
          </a:p>
          <a:p>
            <a:r>
              <a:rPr lang="en-US" sz="4400" dirty="0" smtClean="0">
                <a:solidFill>
                  <a:srgbClr val="000000"/>
                </a:solidFill>
              </a:rPr>
              <a:t>COMPARTEN EQUITATIVAMENTE LOS MISMOS ATRIBUTOS, CAR</a:t>
            </a:r>
            <a:r>
              <a:rPr lang="en-US" sz="4400" dirty="0" smtClean="0">
                <a:solidFill>
                  <a:srgbClr val="000000"/>
                </a:solidFill>
              </a:rPr>
              <a:t>ÁCTER Y PROPÓSITO</a:t>
            </a:r>
            <a:endParaRPr lang="en-US" sz="4400" dirty="0">
              <a:solidFill>
                <a:srgbClr val="000000"/>
              </a:solidFill>
            </a:endParaRPr>
          </a:p>
        </p:txBody>
      </p:sp>
    </p:spTree>
    <p:extLst>
      <p:ext uri="{BB962C8B-B14F-4D97-AF65-F5344CB8AC3E}">
        <p14:creationId xmlns:p14="http://schemas.microsoft.com/office/powerpoint/2010/main" val="2581574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26"/>
            <a:ext cx="7772400" cy="1470025"/>
          </a:xfrm>
        </p:spPr>
        <p:txBody>
          <a:bodyPr>
            <a:normAutofit/>
          </a:bodyPr>
          <a:lstStyle/>
          <a:p>
            <a:r>
              <a:rPr lang="en-US" sz="8000" b="1" dirty="0"/>
              <a:t>TRINIDAD</a:t>
            </a:r>
            <a:endParaRPr lang="en-US" sz="8000" b="1"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727654" y="603715"/>
            <a:ext cx="5731560" cy="5731560"/>
          </a:xfrm>
          <a:prstGeom prst="rect">
            <a:avLst/>
          </a:prstGeom>
        </p:spPr>
      </p:pic>
    </p:spTree>
    <p:extLst>
      <p:ext uri="{BB962C8B-B14F-4D97-AF65-F5344CB8AC3E}">
        <p14:creationId xmlns:p14="http://schemas.microsoft.com/office/powerpoint/2010/main" val="3551252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n-US" sz="8000" b="1" dirty="0" err="1" smtClean="0"/>
              <a:t>Tres</a:t>
            </a:r>
            <a:r>
              <a:rPr lang="en-US" sz="8000" b="1" dirty="0" smtClean="0"/>
              <a:t> </a:t>
            </a:r>
            <a:r>
              <a:rPr lang="en-US" sz="8000" b="1" dirty="0" err="1" smtClean="0"/>
              <a:t>hechos</a:t>
            </a:r>
            <a:r>
              <a:rPr lang="en-US" sz="8000" b="1" dirty="0" smtClean="0"/>
              <a:t> de la Trinidad</a:t>
            </a:r>
            <a:endParaRPr lang="en-US" sz="8000" b="1" dirty="0"/>
          </a:p>
        </p:txBody>
      </p:sp>
      <p:sp>
        <p:nvSpPr>
          <p:cNvPr id="3" name="Subtitle 2"/>
          <p:cNvSpPr>
            <a:spLocks noGrp="1"/>
          </p:cNvSpPr>
          <p:nvPr>
            <p:ph type="subTitle" idx="1"/>
          </p:nvPr>
        </p:nvSpPr>
        <p:spPr>
          <a:xfrm>
            <a:off x="145983" y="2525671"/>
            <a:ext cx="8890355" cy="3956398"/>
          </a:xfrm>
        </p:spPr>
        <p:txBody>
          <a:bodyPr>
            <a:normAutofit/>
          </a:bodyPr>
          <a:lstStyle/>
          <a:p>
            <a:pPr marL="514350" indent="-514350" algn="l">
              <a:buAutoNum type="arabicPeriod"/>
            </a:pPr>
            <a:r>
              <a:rPr lang="en-US" dirty="0" err="1" smtClean="0">
                <a:solidFill>
                  <a:srgbClr val="000000"/>
                </a:solidFill>
              </a:rPr>
              <a:t>Unidad</a:t>
            </a:r>
            <a:r>
              <a:rPr lang="en-US" dirty="0" smtClean="0">
                <a:solidFill>
                  <a:srgbClr val="000000"/>
                </a:solidFill>
              </a:rPr>
              <a:t>; Deut.6:4; 1Corintios 8:6;Efesios 4:4-6</a:t>
            </a:r>
          </a:p>
          <a:p>
            <a:pPr marL="514350" indent="-514350" algn="l">
              <a:buAutoNum type="arabicPeriod"/>
            </a:pPr>
            <a:r>
              <a:rPr lang="en-US" dirty="0" err="1" smtClean="0">
                <a:solidFill>
                  <a:srgbClr val="000000"/>
                </a:solidFill>
              </a:rPr>
              <a:t>Pluralidad</a:t>
            </a:r>
            <a:r>
              <a:rPr lang="en-US" dirty="0" smtClean="0">
                <a:solidFill>
                  <a:srgbClr val="000000"/>
                </a:solidFill>
              </a:rPr>
              <a:t>  </a:t>
            </a:r>
            <a:r>
              <a:rPr lang="en-US" dirty="0" err="1" smtClean="0">
                <a:solidFill>
                  <a:srgbClr val="000000"/>
                </a:solidFill>
              </a:rPr>
              <a:t>G</a:t>
            </a:r>
            <a:r>
              <a:rPr lang="en-US" dirty="0" err="1" smtClean="0">
                <a:solidFill>
                  <a:srgbClr val="000000"/>
                </a:solidFill>
              </a:rPr>
              <a:t>énesis</a:t>
            </a:r>
            <a:r>
              <a:rPr lang="en-US" dirty="0" smtClean="0">
                <a:solidFill>
                  <a:srgbClr val="000000"/>
                </a:solidFill>
              </a:rPr>
              <a:t> 1:26; Mateo28:19;(Col.1:16,17);Isaias48:12-16;</a:t>
            </a:r>
            <a:r>
              <a:rPr lang="es-MX" dirty="0">
                <a:solidFill>
                  <a:srgbClr val="000000"/>
                </a:solidFill>
              </a:rPr>
              <a:t> </a:t>
            </a:r>
            <a:r>
              <a:rPr lang="es-MX" dirty="0" smtClean="0">
                <a:solidFill>
                  <a:srgbClr val="000000"/>
                </a:solidFill>
              </a:rPr>
              <a:t>(Apocalipsis </a:t>
            </a:r>
            <a:r>
              <a:rPr lang="es-MX" dirty="0">
                <a:solidFill>
                  <a:srgbClr val="000000"/>
                </a:solidFill>
              </a:rPr>
              <a:t>1:</a:t>
            </a:r>
            <a:r>
              <a:rPr lang="es-MX" dirty="0" smtClean="0">
                <a:solidFill>
                  <a:srgbClr val="000000"/>
                </a:solidFill>
              </a:rPr>
              <a:t>8); </a:t>
            </a:r>
            <a:r>
              <a:rPr lang="es-MX" dirty="0">
                <a:solidFill>
                  <a:srgbClr val="000000"/>
                </a:solidFill>
              </a:rPr>
              <a:t>Is</a:t>
            </a:r>
            <a:r>
              <a:rPr lang="es-MX" dirty="0" smtClean="0">
                <a:solidFill>
                  <a:srgbClr val="000000"/>
                </a:solidFill>
              </a:rPr>
              <a:t>.61</a:t>
            </a:r>
            <a:r>
              <a:rPr lang="es-MX" dirty="0">
                <a:solidFill>
                  <a:srgbClr val="000000"/>
                </a:solidFill>
              </a:rPr>
              <a:t>:1-8; Juan 10:30; Hebreos 1:1,3; Hechos 5:3,4 </a:t>
            </a:r>
            <a:r>
              <a:rPr lang="en-US" dirty="0" smtClean="0">
                <a:solidFill>
                  <a:srgbClr val="000000"/>
                </a:solidFill>
              </a:rPr>
              <a:t> </a:t>
            </a:r>
          </a:p>
          <a:p>
            <a:pPr marL="514350" indent="-514350" algn="l">
              <a:buAutoNum type="arabicPeriod"/>
            </a:pPr>
            <a:r>
              <a:rPr lang="en-US" dirty="0" err="1" smtClean="0">
                <a:solidFill>
                  <a:srgbClr val="000000"/>
                </a:solidFill>
              </a:rPr>
              <a:t>L</a:t>
            </a:r>
            <a:r>
              <a:rPr lang="en-US" dirty="0" err="1" smtClean="0">
                <a:solidFill>
                  <a:srgbClr val="000000"/>
                </a:solidFill>
              </a:rPr>
              <a:t>ínea</a:t>
            </a:r>
            <a:r>
              <a:rPr lang="en-US" dirty="0" smtClean="0">
                <a:solidFill>
                  <a:srgbClr val="000000"/>
                </a:solidFill>
              </a:rPr>
              <a:t> de </a:t>
            </a:r>
            <a:r>
              <a:rPr lang="en-US" dirty="0" err="1" smtClean="0">
                <a:solidFill>
                  <a:srgbClr val="000000"/>
                </a:solidFill>
              </a:rPr>
              <a:t>autoridad</a:t>
            </a:r>
            <a:r>
              <a:rPr lang="en-US" dirty="0" smtClean="0">
                <a:solidFill>
                  <a:srgbClr val="000000"/>
                </a:solidFill>
              </a:rPr>
              <a:t>; </a:t>
            </a:r>
            <a:r>
              <a:rPr lang="es-MX" dirty="0">
                <a:solidFill>
                  <a:srgbClr val="000000"/>
                </a:solidFill>
              </a:rPr>
              <a:t>Juan 14:16-17; 16:7; 3:16; 1Juan 4:9; </a:t>
            </a:r>
            <a:r>
              <a:rPr lang="es-MX" dirty="0" smtClean="0">
                <a:solidFill>
                  <a:srgbClr val="000000"/>
                </a:solidFill>
              </a:rPr>
              <a:t>Hebreos 1</a:t>
            </a:r>
            <a:r>
              <a:rPr lang="es-MX" dirty="0">
                <a:solidFill>
                  <a:srgbClr val="000000"/>
                </a:solidFill>
              </a:rPr>
              <a:t>:</a:t>
            </a:r>
            <a:r>
              <a:rPr lang="es-MX" dirty="0" smtClean="0">
                <a:solidFill>
                  <a:srgbClr val="000000"/>
                </a:solidFill>
              </a:rPr>
              <a:t>6; G</a:t>
            </a:r>
            <a:r>
              <a:rPr lang="es-MX" dirty="0" smtClean="0">
                <a:solidFill>
                  <a:srgbClr val="000000"/>
                </a:solidFill>
              </a:rPr>
              <a:t>álatas </a:t>
            </a:r>
            <a:r>
              <a:rPr lang="es-MX" dirty="0" smtClean="0">
                <a:solidFill>
                  <a:srgbClr val="000000"/>
                </a:solidFill>
              </a:rPr>
              <a:t>4</a:t>
            </a:r>
            <a:r>
              <a:rPr lang="es-MX" dirty="0">
                <a:solidFill>
                  <a:srgbClr val="000000"/>
                </a:solidFill>
              </a:rPr>
              <a:t>:6;  </a:t>
            </a:r>
            <a:r>
              <a:rPr lang="es-MX" dirty="0" smtClean="0">
                <a:solidFill>
                  <a:srgbClr val="000000"/>
                </a:solidFill>
              </a:rPr>
              <a:t>1Juan5</a:t>
            </a:r>
            <a:r>
              <a:rPr lang="es-MX" dirty="0">
                <a:solidFill>
                  <a:srgbClr val="000000"/>
                </a:solidFill>
              </a:rPr>
              <a:t>:4, 6</a:t>
            </a:r>
            <a:r>
              <a:rPr lang="en-US"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546874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n-US" sz="8000" b="1" dirty="0" smtClean="0"/>
              <a:t>¿</a:t>
            </a:r>
            <a:r>
              <a:rPr lang="en-US" sz="8000" b="1" dirty="0" err="1" smtClean="0"/>
              <a:t>Qu</a:t>
            </a:r>
            <a:r>
              <a:rPr lang="en-US" sz="8000" b="1" dirty="0" err="1" smtClean="0"/>
              <a:t>é</a:t>
            </a:r>
            <a:r>
              <a:rPr lang="en-US" sz="8000" b="1" dirty="0" smtClean="0"/>
              <a:t> </a:t>
            </a:r>
            <a:r>
              <a:rPr lang="en-US" sz="8000" b="1" dirty="0" err="1" smtClean="0"/>
              <a:t>clama</a:t>
            </a:r>
            <a:r>
              <a:rPr lang="en-US" sz="8000" b="1" dirty="0" smtClean="0"/>
              <a:t> el </a:t>
            </a:r>
            <a:r>
              <a:rPr lang="en-US" sz="8000" b="1" dirty="0" err="1" smtClean="0"/>
              <a:t>resto</a:t>
            </a:r>
            <a:r>
              <a:rPr lang="en-US" sz="8000" b="1" dirty="0" smtClean="0"/>
              <a:t> de la </a:t>
            </a:r>
            <a:r>
              <a:rPr lang="en-US" sz="8000" b="1" dirty="0" err="1"/>
              <a:t>E</a:t>
            </a:r>
            <a:r>
              <a:rPr lang="en-US" sz="8000" b="1" dirty="0" err="1" smtClean="0"/>
              <a:t>scritura</a:t>
            </a:r>
            <a:r>
              <a:rPr lang="en-US" sz="8000" b="1" dirty="0" smtClean="0"/>
              <a:t>?</a:t>
            </a:r>
            <a:endParaRPr lang="en-US" sz="8000" b="1" dirty="0"/>
          </a:p>
        </p:txBody>
      </p:sp>
      <p:sp>
        <p:nvSpPr>
          <p:cNvPr id="3" name="Subtitle 2"/>
          <p:cNvSpPr>
            <a:spLocks noGrp="1"/>
          </p:cNvSpPr>
          <p:nvPr>
            <p:ph type="subTitle" idx="1"/>
          </p:nvPr>
        </p:nvSpPr>
        <p:spPr>
          <a:xfrm>
            <a:off x="685800" y="2995645"/>
            <a:ext cx="7772400" cy="3544821"/>
          </a:xfrm>
        </p:spPr>
        <p:txBody>
          <a:bodyPr>
            <a:normAutofit lnSpcReduction="10000"/>
          </a:bodyPr>
          <a:lstStyle/>
          <a:p>
            <a:pPr marL="457200" indent="-457200" algn="l">
              <a:buFont typeface="Arial"/>
              <a:buChar char="•"/>
            </a:pPr>
            <a:r>
              <a:rPr lang="es-MX" dirty="0" smtClean="0">
                <a:solidFill>
                  <a:srgbClr val="000000"/>
                </a:solidFill>
              </a:rPr>
              <a:t>Efesios </a:t>
            </a:r>
            <a:r>
              <a:rPr lang="es-MX" dirty="0">
                <a:solidFill>
                  <a:srgbClr val="000000"/>
                </a:solidFill>
              </a:rPr>
              <a:t>4:4-6</a:t>
            </a:r>
            <a:r>
              <a:rPr lang="en-US" dirty="0">
                <a:solidFill>
                  <a:srgbClr val="000000"/>
                </a:solidFill>
              </a:rPr>
              <a:t> </a:t>
            </a:r>
            <a:r>
              <a:rPr lang="en-US" dirty="0" smtClean="0">
                <a:solidFill>
                  <a:srgbClr val="000000"/>
                </a:solidFill>
              </a:rPr>
              <a:t> </a:t>
            </a:r>
            <a:r>
              <a:rPr lang="en-US" dirty="0" err="1" smtClean="0">
                <a:solidFill>
                  <a:srgbClr val="000000"/>
                </a:solidFill>
              </a:rPr>
              <a:t>uno</a:t>
            </a:r>
            <a:r>
              <a:rPr lang="en-US" dirty="0" smtClean="0">
                <a:solidFill>
                  <a:srgbClr val="000000"/>
                </a:solidFill>
              </a:rPr>
              <a:t> </a:t>
            </a:r>
            <a:r>
              <a:rPr lang="en-US" dirty="0" err="1" smtClean="0">
                <a:solidFill>
                  <a:srgbClr val="000000"/>
                </a:solidFill>
              </a:rPr>
              <a:t>s</a:t>
            </a:r>
            <a:r>
              <a:rPr lang="en-US" dirty="0" err="1" smtClean="0">
                <a:solidFill>
                  <a:srgbClr val="000000"/>
                </a:solidFill>
              </a:rPr>
              <a:t>ó</a:t>
            </a:r>
            <a:r>
              <a:rPr lang="en-US" dirty="0" err="1" smtClean="0">
                <a:solidFill>
                  <a:srgbClr val="000000"/>
                </a:solidFill>
              </a:rPr>
              <a:t>lo</a:t>
            </a:r>
            <a:r>
              <a:rPr lang="en-US" dirty="0" smtClean="0">
                <a:solidFill>
                  <a:srgbClr val="000000"/>
                </a:solidFill>
              </a:rPr>
              <a:t> Dios, un </a:t>
            </a:r>
            <a:r>
              <a:rPr lang="en-US" dirty="0" err="1" smtClean="0">
                <a:solidFill>
                  <a:srgbClr val="000000"/>
                </a:solidFill>
              </a:rPr>
              <a:t>s</a:t>
            </a:r>
            <a:r>
              <a:rPr lang="en-US" dirty="0" err="1" smtClean="0">
                <a:solidFill>
                  <a:srgbClr val="000000"/>
                </a:solidFill>
              </a:rPr>
              <a:t>ó</a:t>
            </a:r>
            <a:r>
              <a:rPr lang="en-US" dirty="0" err="1" smtClean="0">
                <a:solidFill>
                  <a:srgbClr val="000000"/>
                </a:solidFill>
              </a:rPr>
              <a:t>lo</a:t>
            </a:r>
            <a:r>
              <a:rPr lang="en-US" dirty="0" smtClean="0">
                <a:solidFill>
                  <a:srgbClr val="000000"/>
                </a:solidFill>
              </a:rPr>
              <a:t> Espiritu, un </a:t>
            </a:r>
            <a:r>
              <a:rPr lang="en-US" dirty="0" err="1" smtClean="0">
                <a:solidFill>
                  <a:srgbClr val="000000"/>
                </a:solidFill>
              </a:rPr>
              <a:t>s</a:t>
            </a:r>
            <a:r>
              <a:rPr lang="en-US" dirty="0" err="1" smtClean="0">
                <a:solidFill>
                  <a:srgbClr val="000000"/>
                </a:solidFill>
              </a:rPr>
              <a:t>ó</a:t>
            </a:r>
            <a:r>
              <a:rPr lang="en-US" dirty="0" err="1" smtClean="0">
                <a:solidFill>
                  <a:srgbClr val="000000"/>
                </a:solidFill>
              </a:rPr>
              <a:t>lo</a:t>
            </a:r>
            <a:r>
              <a:rPr lang="en-US" dirty="0" smtClean="0">
                <a:solidFill>
                  <a:srgbClr val="000000"/>
                </a:solidFill>
              </a:rPr>
              <a:t> </a:t>
            </a:r>
            <a:r>
              <a:rPr lang="en-US" dirty="0" err="1" smtClean="0">
                <a:solidFill>
                  <a:srgbClr val="000000"/>
                </a:solidFill>
              </a:rPr>
              <a:t>Señor</a:t>
            </a:r>
            <a:r>
              <a:rPr lang="en-US" dirty="0" smtClean="0">
                <a:solidFill>
                  <a:srgbClr val="000000"/>
                </a:solidFill>
              </a:rPr>
              <a:t>.</a:t>
            </a:r>
          </a:p>
          <a:p>
            <a:pPr marL="457200" lvl="0" indent="-457200" algn="l">
              <a:buFont typeface="Arial"/>
              <a:buChar char="•"/>
            </a:pPr>
            <a:r>
              <a:rPr lang="es-MX" dirty="0">
                <a:solidFill>
                  <a:srgbClr val="000000"/>
                </a:solidFill>
              </a:rPr>
              <a:t>Colosenses 1:15</a:t>
            </a:r>
            <a:r>
              <a:rPr lang="es-MX" dirty="0" smtClean="0">
                <a:solidFill>
                  <a:srgbClr val="000000"/>
                </a:solidFill>
              </a:rPr>
              <a:t>-19; Primog</a:t>
            </a:r>
            <a:r>
              <a:rPr lang="es-MX" dirty="0" smtClean="0">
                <a:solidFill>
                  <a:srgbClr val="000000"/>
                </a:solidFill>
              </a:rPr>
              <a:t>énito como </a:t>
            </a:r>
            <a:r>
              <a:rPr lang="es-MX" dirty="0" smtClean="0">
                <a:solidFill>
                  <a:srgbClr val="000000"/>
                </a:solidFill>
              </a:rPr>
              <a:t>heredero  y no “creado”</a:t>
            </a:r>
            <a:endParaRPr lang="en-US" dirty="0">
              <a:solidFill>
                <a:srgbClr val="000000"/>
              </a:solidFill>
            </a:endParaRPr>
          </a:p>
          <a:p>
            <a:pPr marL="457200" lvl="0" indent="-457200" algn="l">
              <a:buFont typeface="Arial"/>
              <a:buChar char="•"/>
            </a:pPr>
            <a:r>
              <a:rPr lang="es-MX" dirty="0">
                <a:solidFill>
                  <a:srgbClr val="000000"/>
                </a:solidFill>
              </a:rPr>
              <a:t>Hebreos 1:1-3 </a:t>
            </a:r>
            <a:r>
              <a:rPr lang="es-MX" dirty="0" smtClean="0">
                <a:solidFill>
                  <a:srgbClr val="000000"/>
                </a:solidFill>
              </a:rPr>
              <a:t>Dios se manifiesta a trav</a:t>
            </a:r>
            <a:r>
              <a:rPr lang="es-MX" dirty="0" smtClean="0">
                <a:solidFill>
                  <a:srgbClr val="000000"/>
                </a:solidFill>
              </a:rPr>
              <a:t>és de su Hijo;</a:t>
            </a:r>
            <a:r>
              <a:rPr lang="es-MX" dirty="0" smtClean="0">
                <a:solidFill>
                  <a:srgbClr val="000000"/>
                </a:solidFill>
              </a:rPr>
              <a:t>Igual a Dios</a:t>
            </a:r>
            <a:endParaRPr lang="en-US" dirty="0">
              <a:solidFill>
                <a:srgbClr val="000000"/>
              </a:solidFill>
            </a:endParaRPr>
          </a:p>
          <a:p>
            <a:pPr marL="457200" lvl="0" indent="-457200" algn="l">
              <a:buFont typeface="Arial"/>
              <a:buChar char="•"/>
            </a:pPr>
            <a:r>
              <a:rPr lang="es-MX" dirty="0">
                <a:solidFill>
                  <a:srgbClr val="000000"/>
                </a:solidFill>
              </a:rPr>
              <a:t>Hechos 5:</a:t>
            </a:r>
            <a:r>
              <a:rPr lang="es-MX" dirty="0" smtClean="0">
                <a:solidFill>
                  <a:srgbClr val="000000"/>
                </a:solidFill>
              </a:rPr>
              <a:t>3-4  E.S. </a:t>
            </a:r>
            <a:r>
              <a:rPr lang="es-MX" dirty="0">
                <a:solidFill>
                  <a:srgbClr val="000000"/>
                </a:solidFill>
              </a:rPr>
              <a:t> </a:t>
            </a:r>
            <a:r>
              <a:rPr lang="es-MX" dirty="0" smtClean="0">
                <a:solidFill>
                  <a:srgbClr val="000000"/>
                </a:solidFill>
              </a:rPr>
              <a:t>Es Dios</a:t>
            </a:r>
            <a:endParaRPr lang="en-US" dirty="0">
              <a:solidFill>
                <a:srgbClr val="000000"/>
              </a:solidFill>
            </a:endParaRPr>
          </a:p>
          <a:p>
            <a:endParaRPr lang="en-US" dirty="0"/>
          </a:p>
        </p:txBody>
      </p:sp>
    </p:spTree>
    <p:extLst>
      <p:ext uri="{BB962C8B-B14F-4D97-AF65-F5344CB8AC3E}">
        <p14:creationId xmlns:p14="http://schemas.microsoft.com/office/powerpoint/2010/main" val="3760287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n-US" sz="8000" b="1" dirty="0" smtClean="0"/>
              <a:t>Se </a:t>
            </a:r>
            <a:r>
              <a:rPr lang="en-US" sz="8000" b="1" dirty="0" err="1" smtClean="0"/>
              <a:t>mencionan</a:t>
            </a:r>
            <a:r>
              <a:rPr lang="en-US" sz="8000" b="1" dirty="0" smtClean="0"/>
              <a:t> </a:t>
            </a:r>
            <a:r>
              <a:rPr lang="en-US" sz="8000" b="1" dirty="0" err="1" smtClean="0"/>
              <a:t>juntos</a:t>
            </a:r>
            <a:endParaRPr lang="en-US" sz="8000" b="1" dirty="0"/>
          </a:p>
        </p:txBody>
      </p:sp>
      <p:sp>
        <p:nvSpPr>
          <p:cNvPr id="3" name="Subtitle 2"/>
          <p:cNvSpPr>
            <a:spLocks noGrp="1"/>
          </p:cNvSpPr>
          <p:nvPr>
            <p:ph type="subTitle" idx="1"/>
          </p:nvPr>
        </p:nvSpPr>
        <p:spPr>
          <a:xfrm>
            <a:off x="685800" y="2995645"/>
            <a:ext cx="7772400" cy="3544821"/>
          </a:xfrm>
        </p:spPr>
        <p:txBody>
          <a:bodyPr>
            <a:normAutofit/>
          </a:bodyPr>
          <a:lstStyle/>
          <a:p>
            <a:pPr marL="457200" lvl="0" indent="-457200" algn="l">
              <a:buFont typeface="Arial"/>
              <a:buChar char="•"/>
            </a:pPr>
            <a:r>
              <a:rPr lang="es-MX" dirty="0" smtClean="0">
                <a:solidFill>
                  <a:srgbClr val="000000"/>
                </a:solidFill>
              </a:rPr>
              <a:t>1Corintios 12</a:t>
            </a:r>
            <a:r>
              <a:rPr lang="es-MX" dirty="0">
                <a:solidFill>
                  <a:srgbClr val="000000"/>
                </a:solidFill>
              </a:rPr>
              <a:t>:4-6;  </a:t>
            </a:r>
            <a:r>
              <a:rPr lang="es-MX" dirty="0" smtClean="0">
                <a:solidFill>
                  <a:srgbClr val="000000"/>
                </a:solidFill>
              </a:rPr>
              <a:t>2Corintios 13</a:t>
            </a:r>
            <a:r>
              <a:rPr lang="es-MX" dirty="0">
                <a:solidFill>
                  <a:srgbClr val="000000"/>
                </a:solidFill>
              </a:rPr>
              <a:t>:14</a:t>
            </a:r>
            <a:endParaRPr lang="en-US" dirty="0">
              <a:solidFill>
                <a:srgbClr val="000000"/>
              </a:solidFill>
            </a:endParaRPr>
          </a:p>
          <a:p>
            <a:pPr algn="l"/>
            <a:r>
              <a:rPr lang="es-MX" dirty="0">
                <a:solidFill>
                  <a:srgbClr val="000000"/>
                </a:solidFill>
              </a:rPr>
              <a:t> </a:t>
            </a:r>
            <a:endParaRPr lang="en-US" dirty="0" smtClean="0">
              <a:solidFill>
                <a:srgbClr val="000000"/>
              </a:solidFill>
            </a:endParaRPr>
          </a:p>
          <a:p>
            <a:pPr marL="457200" lvl="0" indent="-457200" algn="l">
              <a:buFont typeface="Arial"/>
              <a:buChar char="•"/>
            </a:pPr>
            <a:r>
              <a:rPr lang="es-MX" dirty="0" smtClean="0">
                <a:solidFill>
                  <a:srgbClr val="000000"/>
                </a:solidFill>
              </a:rPr>
              <a:t>1Pedro 1:2;  1Juan 5:7 (este fue agregado en manuscritos posteriores)</a:t>
            </a:r>
            <a:endParaRPr lang="en-US" dirty="0" smtClean="0">
              <a:solidFill>
                <a:srgbClr val="000000"/>
              </a:solidFill>
            </a:endParaRPr>
          </a:p>
          <a:p>
            <a:pPr algn="l"/>
            <a:endParaRPr lang="en-US" dirty="0"/>
          </a:p>
        </p:txBody>
      </p:sp>
    </p:spTree>
    <p:extLst>
      <p:ext uri="{BB962C8B-B14F-4D97-AF65-F5344CB8AC3E}">
        <p14:creationId xmlns:p14="http://schemas.microsoft.com/office/powerpoint/2010/main" val="1375071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9369"/>
            <a:ext cx="7772400" cy="1470025"/>
          </a:xfrm>
        </p:spPr>
        <p:txBody>
          <a:bodyPr>
            <a:normAutofit fontScale="90000"/>
          </a:bodyPr>
          <a:lstStyle/>
          <a:p>
            <a:r>
              <a:rPr lang="es-MX" sz="8000" b="1" i="1" dirty="0"/>
              <a:t>¿Por qué es esto importante?</a:t>
            </a:r>
            <a:r>
              <a:rPr lang="en-US" sz="8000" dirty="0"/>
              <a:t/>
            </a:r>
            <a:br>
              <a:rPr lang="en-US" sz="8000" dirty="0"/>
            </a:br>
            <a:endParaRPr lang="en-US" sz="8000" b="1" dirty="0"/>
          </a:p>
        </p:txBody>
      </p:sp>
      <p:sp>
        <p:nvSpPr>
          <p:cNvPr id="3" name="Subtitle 2"/>
          <p:cNvSpPr>
            <a:spLocks noGrp="1"/>
          </p:cNvSpPr>
          <p:nvPr>
            <p:ph type="subTitle" idx="1"/>
          </p:nvPr>
        </p:nvSpPr>
        <p:spPr>
          <a:xfrm>
            <a:off x="685799" y="2995645"/>
            <a:ext cx="8219153" cy="3544821"/>
          </a:xfrm>
        </p:spPr>
        <p:txBody>
          <a:bodyPr>
            <a:normAutofit/>
          </a:bodyPr>
          <a:lstStyle/>
          <a:p>
            <a:pPr marL="457200" indent="-457200" algn="l">
              <a:buFont typeface="Arial"/>
              <a:buChar char="•"/>
            </a:pPr>
            <a:r>
              <a:rPr lang="es-MX" sz="4000" dirty="0">
                <a:solidFill>
                  <a:srgbClr val="000000"/>
                </a:solidFill>
              </a:rPr>
              <a:t>Da posición a Cristo; </a:t>
            </a:r>
            <a:r>
              <a:rPr lang="es-MX" sz="4000" dirty="0" smtClean="0">
                <a:solidFill>
                  <a:srgbClr val="000000"/>
                </a:solidFill>
              </a:rPr>
              <a:t>Juan17</a:t>
            </a:r>
            <a:r>
              <a:rPr lang="es-MX" sz="4000" dirty="0">
                <a:solidFill>
                  <a:srgbClr val="000000"/>
                </a:solidFill>
              </a:rPr>
              <a:t>:</a:t>
            </a:r>
            <a:r>
              <a:rPr lang="es-MX" sz="4000" dirty="0" smtClean="0">
                <a:solidFill>
                  <a:srgbClr val="000000"/>
                </a:solidFill>
              </a:rPr>
              <a:t>5,8,11</a:t>
            </a:r>
          </a:p>
          <a:p>
            <a:pPr algn="l"/>
            <a:r>
              <a:rPr lang="es-MX" sz="4000" dirty="0" smtClean="0">
                <a:solidFill>
                  <a:srgbClr val="000000"/>
                </a:solidFill>
              </a:rPr>
              <a:t> </a:t>
            </a:r>
          </a:p>
          <a:p>
            <a:pPr marL="457200" lvl="0" indent="-457200" algn="l">
              <a:buFont typeface="Arial"/>
              <a:buChar char="•"/>
            </a:pPr>
            <a:r>
              <a:rPr lang="es-MX" sz="4000" dirty="0">
                <a:solidFill>
                  <a:srgbClr val="000000"/>
                </a:solidFill>
              </a:rPr>
              <a:t>Refleja el Cuerpo de </a:t>
            </a:r>
            <a:r>
              <a:rPr lang="es-MX" sz="4000" dirty="0" smtClean="0">
                <a:solidFill>
                  <a:srgbClr val="000000"/>
                </a:solidFill>
              </a:rPr>
              <a:t>Cristo; Romanos 12</a:t>
            </a:r>
            <a:r>
              <a:rPr lang="es-MX" sz="4000" dirty="0">
                <a:solidFill>
                  <a:srgbClr val="000000"/>
                </a:solidFill>
              </a:rPr>
              <a:t>:4,5</a:t>
            </a:r>
            <a:endParaRPr lang="en-US" sz="4000"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3645827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4710</TotalTime>
  <Words>2279</Words>
  <Application>Microsoft Macintosh PowerPoint</Application>
  <PresentationFormat>On-screen Show (4:3)</PresentationFormat>
  <Paragraphs>155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TEOLOGÍA</vt:lpstr>
      <vt:lpstr>¿Porqué es importante estudiar los atributos de Dios?</vt:lpstr>
      <vt:lpstr>Conceptos erróneos a cerca de Dios</vt:lpstr>
      <vt:lpstr>TRINIDAD</vt:lpstr>
      <vt:lpstr>TRINIDAD</vt:lpstr>
      <vt:lpstr>Tres hechos de la Trinidad</vt:lpstr>
      <vt:lpstr>¿Qué clama el resto de la Escritura?</vt:lpstr>
      <vt:lpstr>Se mencionan juntos</vt:lpstr>
      <vt:lpstr>¿Por qué es esto importante? </vt:lpstr>
      <vt:lpstr>ATRIBUTOS DE DIOS</vt:lpstr>
      <vt:lpstr>Infinidad</vt:lpstr>
      <vt:lpstr>Infinidad </vt:lpstr>
      <vt:lpstr>Inmutabilidad </vt:lpstr>
      <vt:lpstr>Inmutabilidad </vt:lpstr>
      <vt:lpstr>Omnipresencia </vt:lpstr>
      <vt:lpstr>Omnipresencia</vt:lpstr>
      <vt:lpstr>Omnisciencia </vt:lpstr>
      <vt:lpstr>Omnisciencia </vt:lpstr>
      <vt:lpstr>Omnipotencia </vt:lpstr>
      <vt:lpstr>Omnipotencia </vt:lpstr>
      <vt:lpstr>Aseidad (Auto existente) </vt:lpstr>
      <vt:lpstr>Aseidad (Auto existente) </vt:lpstr>
      <vt:lpstr>Soberanía </vt:lpstr>
      <vt:lpstr>Soberanía </vt:lpstr>
      <vt:lpstr>Veracidad </vt:lpstr>
      <vt:lpstr>Veracidad </vt:lpstr>
      <vt:lpstr>Santidad </vt:lpstr>
      <vt:lpstr>Santidad </vt:lpstr>
      <vt:lpstr>Justicia </vt:lpstr>
      <vt:lpstr>Justicia </vt:lpstr>
      <vt:lpstr>Amor </vt:lpstr>
      <vt:lpstr>Amor </vt:lpstr>
      <vt:lpstr>¡¡Aplíquenlo en sus vidas!!</vt:lpstr>
    </vt:vector>
  </TitlesOfParts>
  <Company>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TEOLOGÍA</dc:title>
  <dc:creator>Marie Claude Bastres</dc:creator>
  <cp:lastModifiedBy>Marie Claude Bastres</cp:lastModifiedBy>
  <cp:revision>34</cp:revision>
  <dcterms:created xsi:type="dcterms:W3CDTF">2015-05-04T12:18:29Z</dcterms:created>
  <dcterms:modified xsi:type="dcterms:W3CDTF">2015-05-08T23:36:06Z</dcterms:modified>
</cp:coreProperties>
</file>