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3" r:id="rId17"/>
    <p:sldId id="272" r:id="rId18"/>
    <p:sldId id="274" r:id="rId19"/>
    <p:sldId id="270" r:id="rId20"/>
    <p:sldId id="276" r:id="rId21"/>
    <p:sldId id="275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9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Relationship Id="rId3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s-ES_tradnl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solidFill>
              <a:schemeClr val="accent1">
                <a:lumMod val="40000"/>
                <a:lumOff val="60000"/>
                <a:alpha val="40000"/>
              </a:schemeClr>
            </a:solidFill>
            <a:miter lim="800000"/>
          </a:ln>
          <a:effectLst>
            <a:innerShdw blurRad="457200">
              <a:schemeClr val="accent1">
                <a:alpha val="80000"/>
              </a:schemeClr>
            </a:innerShdw>
            <a:softEdge rad="3175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8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10" name="Picture 9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1" name="Picture 10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822" cy="1536192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>
                <a:solidFill>
                  <a:schemeClr val="tx2"/>
                </a:solidFill>
                <a:latin typeface="+mn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73625" y="381000"/>
            <a:ext cx="3813175" cy="5697538"/>
          </a:xfr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457200">
              <a:schemeClr val="tx1">
                <a:lumMod val="50000"/>
                <a:lumOff val="50000"/>
                <a:alpha val="80000"/>
              </a:schemeClr>
            </a:innerShdw>
            <a:softEdge rad="1270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984" y="2209799"/>
            <a:ext cx="3613792" cy="3222625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</a:pPr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7696200" cy="6858000"/>
            <a:chOff x="0" y="0"/>
            <a:chExt cx="7696200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16862"/>
            <a:stretch>
              <a:fillRect/>
            </a:stretch>
          </p:blipFill>
          <p:spPr>
            <a:xfrm>
              <a:off x="0" y="0"/>
              <a:ext cx="7467600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7428309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381001"/>
            <a:ext cx="1447800" cy="5697538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1"/>
            <a:ext cx="6705600" cy="5697537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5"/>
          <p:cNvGrpSpPr/>
          <p:nvPr/>
        </p:nvGrpSpPr>
        <p:grpSpPr>
          <a:xfrm>
            <a:off x="0" y="0"/>
            <a:ext cx="1581220" cy="6858000"/>
            <a:chOff x="134471" y="0"/>
            <a:chExt cx="1581220" cy="685800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l="1471" r="83676"/>
            <a:stretch>
              <a:fillRect/>
            </a:stretch>
          </p:blipFill>
          <p:spPr>
            <a:xfrm>
              <a:off x="134471" y="0"/>
              <a:ext cx="1358153" cy="6858000"/>
            </a:xfrm>
            <a:prstGeom prst="rect">
              <a:avLst/>
            </a:prstGeom>
          </p:spPr>
        </p:pic>
        <p:pic>
          <p:nvPicPr>
            <p:cNvPr id="9" name="Picture 8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1447800" y="0"/>
              <a:ext cx="267891" cy="6858000"/>
            </a:xfrm>
            <a:prstGeom prst="rect">
              <a:avLst/>
            </a:prstGeom>
          </p:spPr>
        </p:pic>
      </p:grpSp>
      <p:grpSp>
        <p:nvGrpSpPr>
          <p:cNvPr id="11" name="Group 16"/>
          <p:cNvGrpSpPr/>
          <p:nvPr/>
        </p:nvGrpSpPr>
        <p:grpSpPr>
          <a:xfrm>
            <a:off x="7546266" y="0"/>
            <a:ext cx="1597734" cy="6858000"/>
            <a:chOff x="7413812" y="0"/>
            <a:chExt cx="1597734" cy="6858000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r="85125"/>
            <a:stretch>
              <a:fillRect/>
            </a:stretch>
          </p:blipFill>
          <p:spPr>
            <a:xfrm>
              <a:off x="7651376" y="0"/>
              <a:ext cx="136017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7413812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54200" y="3693645"/>
            <a:ext cx="5446713" cy="1470025"/>
          </a:xfrm>
        </p:spPr>
        <p:txBody>
          <a:bodyPr anchor="b" anchorCtr="0"/>
          <a:lstStyle>
            <a:lvl1pPr>
              <a:lnSpc>
                <a:spcPts val="6800"/>
              </a:lnSpc>
              <a:defRPr sz="6500">
                <a:latin typeface="+mj-lt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4200" y="5204011"/>
            <a:ext cx="5446713" cy="85164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578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52600" y="6356350"/>
            <a:ext cx="28956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pic>
        <p:nvPicPr>
          <p:cNvPr id="15" name="Picture 14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4841209"/>
            <a:ext cx="6035040" cy="340391"/>
          </a:xfrm>
          <a:prstGeom prst="rect">
            <a:avLst/>
          </a:prstGeom>
        </p:spPr>
      </p:pic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3307977" y="950260"/>
            <a:ext cx="2528046" cy="2528046"/>
          </a:xfrm>
          <a:prstGeom prst="ellipse">
            <a:avLst/>
          </a:prstGeom>
          <a:solidFill>
            <a:schemeClr val="bg1">
              <a:lumMod val="85000"/>
            </a:schemeClr>
          </a:solidFill>
          <a:ln w="101600">
            <a:noFill/>
            <a:miter lim="800000"/>
          </a:ln>
          <a:effectLst>
            <a:innerShdw blurRad="762000">
              <a:schemeClr val="accent1">
                <a:alpha val="80000"/>
              </a:schemeClr>
            </a:innerShdw>
            <a:softEdge rad="317500"/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400"/>
              </a:spcBef>
              <a:buClr>
                <a:schemeClr val="accent1">
                  <a:lumMod val="60000"/>
                  <a:lumOff val="40000"/>
                </a:schemeClr>
              </a:buClr>
              <a:buFont typeface="Candara" pitchFamily="34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4200" y="1851212"/>
            <a:ext cx="5446714" cy="1730375"/>
          </a:xfrm>
        </p:spPr>
        <p:txBody>
          <a:bodyPr anchor="b" anchorCtr="0"/>
          <a:lstStyle>
            <a:lvl1pPr algn="ctr">
              <a:lnSpc>
                <a:spcPts val="6800"/>
              </a:lnSpc>
              <a:defRPr sz="6500" b="0" cap="none" baseline="0">
                <a:latin typeface="+mj-lt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4200" y="3576918"/>
            <a:ext cx="5446714" cy="829982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9"/>
          <p:cNvGrpSpPr/>
          <p:nvPr/>
        </p:nvGrpSpPr>
        <p:grpSpPr>
          <a:xfrm>
            <a:off x="0" y="0"/>
            <a:ext cx="9144000" cy="1191256"/>
            <a:chOff x="0" y="0"/>
            <a:chExt cx="9144000" cy="1191256"/>
          </a:xfrm>
        </p:grpSpPr>
        <p:pic>
          <p:nvPicPr>
            <p:cNvPr id="8" name="Picture 7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9" name="Picture 8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grpSp>
        <p:nvGrpSpPr>
          <p:cNvPr id="10" name="Group 10"/>
          <p:cNvGrpSpPr/>
          <p:nvPr/>
        </p:nvGrpSpPr>
        <p:grpSpPr>
          <a:xfrm flipV="1">
            <a:off x="0" y="5666744"/>
            <a:ext cx="9144000" cy="1191256"/>
            <a:chOff x="0" y="0"/>
            <a:chExt cx="9144000" cy="1191256"/>
          </a:xfrm>
        </p:grpSpPr>
        <p:pic>
          <p:nvPicPr>
            <p:cNvPr id="12" name="Picture 11" descr="Overlay-Blank.jpg"/>
            <p:cNvPicPr>
              <a:picLocks noChangeAspect="1"/>
            </p:cNvPicPr>
            <p:nvPr userDrawn="1"/>
          </p:nvPicPr>
          <p:blipFill>
            <a:blip r:embed="rId2"/>
            <a:srcRect b="85555"/>
            <a:stretch>
              <a:fillRect/>
            </a:stretch>
          </p:blipFill>
          <p:spPr>
            <a:xfrm>
              <a:off x="0" y="0"/>
              <a:ext cx="9144000" cy="990600"/>
            </a:xfrm>
            <a:prstGeom prst="rect">
              <a:avLst/>
            </a:prstGeom>
          </p:spPr>
        </p:pic>
        <p:pic>
          <p:nvPicPr>
            <p:cNvPr id="13" name="Picture 12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V="1">
              <a:off x="0" y="923365"/>
              <a:ext cx="9144000" cy="267891"/>
            </a:xfrm>
            <a:prstGeom prst="rect">
              <a:avLst/>
            </a:prstGeom>
          </p:spPr>
        </p:pic>
      </p:grpSp>
      <p:pic>
        <p:nvPicPr>
          <p:cNvPr id="14" name="Picture 13" descr="HR-Color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4480" y="3258805"/>
            <a:ext cx="6035040" cy="340391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0" name="Picture 9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92162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6534" y="1774825"/>
            <a:ext cx="3566160" cy="43037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11" name="Picture 10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12" name="Picture 11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7240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7240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048" y="1879320"/>
            <a:ext cx="3566160" cy="63976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048" y="2590799"/>
            <a:ext cx="3566160" cy="3487739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  <p:pic>
        <p:nvPicPr>
          <p:cNvPr id="14" name="Picture 13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4766048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  <p:pic>
        <p:nvPicPr>
          <p:cNvPr id="15" name="Picture 14" descr="Overlay-HorizontalBridge.jpg"/>
          <p:cNvPicPr>
            <a:picLocks noChangeAspect="1"/>
          </p:cNvPicPr>
          <p:nvPr/>
        </p:nvPicPr>
        <p:blipFill>
          <a:blip r:embed="rId3"/>
          <a:srcRect t="23425" r="61031" b="39764"/>
          <a:stretch>
            <a:fillRect/>
          </a:stretch>
        </p:blipFill>
        <p:spPr>
          <a:xfrm>
            <a:off x="780052" y="2460812"/>
            <a:ext cx="3563348" cy="9861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1372650"/>
            <a:ext cx="9144000" cy="5485350"/>
            <a:chOff x="0" y="1372650"/>
            <a:chExt cx="9144000" cy="5485350"/>
          </a:xfrm>
        </p:grpSpPr>
        <p:pic>
          <p:nvPicPr>
            <p:cNvPr id="7" name="Picture 6" descr="Overlay-Blank.jpg"/>
            <p:cNvPicPr>
              <a:picLocks noChangeAspect="1"/>
            </p:cNvPicPr>
            <p:nvPr userDrawn="1"/>
          </p:nvPicPr>
          <p:blipFill>
            <a:blip r:embed="rId2"/>
            <a:srcRect t="23333"/>
            <a:stretch>
              <a:fillRect/>
            </a:stretch>
          </p:blipFill>
          <p:spPr>
            <a:xfrm>
              <a:off x="0" y="1600200"/>
              <a:ext cx="9144000" cy="5257800"/>
            </a:xfrm>
            <a:prstGeom prst="rect">
              <a:avLst/>
            </a:prstGeom>
          </p:spPr>
        </p:pic>
        <p:pic>
          <p:nvPicPr>
            <p:cNvPr id="8" name="Picture 7" descr="Overlay-Horizont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1372650"/>
              <a:ext cx="9144000" cy="267891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Blan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1"/>
          <p:cNvGrpSpPr/>
          <p:nvPr/>
        </p:nvGrpSpPr>
        <p:grpSpPr>
          <a:xfrm>
            <a:off x="4267200" y="0"/>
            <a:ext cx="4876800" cy="6858000"/>
            <a:chOff x="4267200" y="0"/>
            <a:chExt cx="4876800" cy="6858000"/>
          </a:xfrm>
        </p:grpSpPr>
        <p:pic>
          <p:nvPicPr>
            <p:cNvPr id="9" name="Picture 8" descr="Overlay-Blank.jpg"/>
            <p:cNvPicPr>
              <a:picLocks noChangeAspect="1"/>
            </p:cNvPicPr>
            <p:nvPr userDrawn="1"/>
          </p:nvPicPr>
          <p:blipFill>
            <a:blip r:embed="rId2"/>
            <a:srcRect l="4302" r="46875"/>
            <a:stretch>
              <a:fillRect/>
            </a:stretch>
          </p:blipFill>
          <p:spPr>
            <a:xfrm>
              <a:off x="4495800" y="0"/>
              <a:ext cx="4648200" cy="6858000"/>
            </a:xfrm>
            <a:prstGeom prst="rect">
              <a:avLst/>
            </a:prstGeom>
          </p:spPr>
        </p:pic>
        <p:pic>
          <p:nvPicPr>
            <p:cNvPr id="10" name="Picture 9" descr="Overlay-VerticalBridge.jpg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 flipH="1">
              <a:off x="4267200" y="0"/>
              <a:ext cx="267891" cy="685800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612776" cy="1537447"/>
          </a:xfrm>
        </p:spPr>
        <p:txBody>
          <a:bodyPr anchor="b"/>
          <a:lstStyle>
            <a:lvl1pPr algn="ctr">
              <a:lnSpc>
                <a:spcPct val="100000"/>
              </a:lnSpc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859" y="381001"/>
            <a:ext cx="3813174" cy="5697537"/>
          </a:xfrm>
        </p:spPr>
        <p:txBody>
          <a:bodyPr>
            <a:normAutofit/>
          </a:bodyPr>
          <a:lstStyle>
            <a:lvl1pPr>
              <a:defRPr sz="2400" b="0"/>
            </a:lvl1pPr>
            <a:lvl2pPr>
              <a:defRPr sz="2200" b="0"/>
            </a:lvl2pPr>
            <a:lvl3pPr>
              <a:defRPr sz="2000" b="0"/>
            </a:lvl3pPr>
            <a:lvl4pPr>
              <a:defRPr sz="1800" b="0"/>
            </a:lvl4pPr>
            <a:lvl5pPr>
              <a:defRPr sz="1800" b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2209801"/>
            <a:ext cx="3612776" cy="32004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 b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7200" y="6356350"/>
            <a:ext cx="609600" cy="365125"/>
          </a:xfrm>
        </p:spPr>
        <p:txBody>
          <a:bodyPr/>
          <a:lstStyle>
            <a:lvl1pPr algn="ctr">
              <a:defRPr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2162" y="40341"/>
            <a:ext cx="7570787" cy="14119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2162" y="1761565"/>
            <a:ext cx="7570787" cy="42896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5181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DB483F2E-5240-EB45-827E-DEE2B683572D}" type="datetimeFigureOut">
              <a:rPr lang="en-US" smtClean="0"/>
              <a:t>9/13/15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fld id="{8A228C01-1695-2048-B2FD-31C9B991151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203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lnSpc>
          <a:spcPts val="6000"/>
        </a:lnSpc>
        <a:spcBef>
          <a:spcPct val="0"/>
        </a:spcBef>
        <a:buNone/>
        <a:defRPr sz="5400" kern="1200">
          <a:solidFill>
            <a:schemeClr val="tx2"/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4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tx2"/>
        </a:buClr>
        <a:buFont typeface="Candara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Font typeface="Candara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lang="en-US" sz="2000" kern="1200" dirty="0" smtClean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EVANGELISMO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Versículos</a:t>
            </a:r>
            <a:r>
              <a:rPr lang="en-US" dirty="0" smtClean="0"/>
              <a:t> de </a:t>
            </a:r>
            <a:r>
              <a:rPr lang="en-US" dirty="0" err="1" smtClean="0"/>
              <a:t>memoria</a:t>
            </a:r>
            <a:r>
              <a:rPr lang="en-US" dirty="0" smtClean="0"/>
              <a:t>: </a:t>
            </a:r>
          </a:p>
          <a:p>
            <a:r>
              <a:rPr lang="en-US" dirty="0" smtClean="0"/>
              <a:t>1 Pedro 3:15; Juan 16:8-11; 1Timoteo 2:3,4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968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APOLOGÉTICAS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Versículos</a:t>
            </a:r>
            <a:r>
              <a:rPr lang="en-US" dirty="0" smtClean="0"/>
              <a:t> de </a:t>
            </a:r>
            <a:r>
              <a:rPr lang="en-US" dirty="0" err="1" smtClean="0"/>
              <a:t>memoria</a:t>
            </a:r>
            <a:r>
              <a:rPr lang="en-US" dirty="0" smtClean="0"/>
              <a:t>: </a:t>
            </a:r>
          </a:p>
          <a:p>
            <a:r>
              <a:rPr lang="en-US" dirty="0" smtClean="0"/>
              <a:t>1 Pedro 3:15; Juan 16:8-11; 1Timoteo 2:3,4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05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j-lt"/>
              </a:rPr>
              <a:t>Apologéticas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7999754" cy="4750482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Presentar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defensa</a:t>
            </a:r>
            <a:r>
              <a:rPr lang="en-US" dirty="0" smtClean="0"/>
              <a:t> del </a:t>
            </a:r>
            <a:r>
              <a:rPr lang="en-US" dirty="0" err="1" smtClean="0"/>
              <a:t>evangelio</a:t>
            </a:r>
            <a:r>
              <a:rPr lang="en-US" dirty="0" smtClean="0"/>
              <a:t>. 1Pedro3:15</a:t>
            </a:r>
          </a:p>
          <a:p>
            <a:endParaRPr lang="en-US" dirty="0"/>
          </a:p>
          <a:p>
            <a:r>
              <a:rPr lang="en-US" dirty="0" smtClean="0"/>
              <a:t>Fuentes </a:t>
            </a:r>
            <a:r>
              <a:rPr lang="en-US" dirty="0" err="1" smtClean="0"/>
              <a:t>bíblicas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err="1" smtClean="0"/>
              <a:t>C.S.Lewis</a:t>
            </a:r>
            <a:r>
              <a:rPr lang="en-US" dirty="0" smtClean="0"/>
              <a:t> “</a:t>
            </a:r>
            <a:r>
              <a:rPr lang="en-US" dirty="0" err="1" smtClean="0"/>
              <a:t>Mero</a:t>
            </a:r>
            <a:r>
              <a:rPr lang="en-US" dirty="0" smtClean="0"/>
              <a:t> </a:t>
            </a:r>
            <a:r>
              <a:rPr lang="en-US" dirty="0" err="1" smtClean="0"/>
              <a:t>Cristianismo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Dennis McCallum “Discovering God”</a:t>
            </a:r>
          </a:p>
          <a:p>
            <a:pPr marL="0" indent="0">
              <a:buNone/>
            </a:pPr>
            <a:r>
              <a:rPr lang="en-US" dirty="0" smtClean="0"/>
              <a:t>James F </a:t>
            </a:r>
            <a:r>
              <a:rPr lang="en-US" dirty="0" err="1" smtClean="0"/>
              <a:t>Rocheford</a:t>
            </a:r>
            <a:r>
              <a:rPr lang="en-US" dirty="0" smtClean="0"/>
              <a:t> “Evidence Unseen”</a:t>
            </a:r>
          </a:p>
          <a:p>
            <a:pPr marL="0" indent="0">
              <a:buNone/>
            </a:pPr>
            <a:r>
              <a:rPr lang="en-US" dirty="0" smtClean="0"/>
              <a:t>Josh McDowell “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un </a:t>
            </a:r>
            <a:r>
              <a:rPr lang="en-US" dirty="0" err="1" smtClean="0"/>
              <a:t>carpintero</a:t>
            </a:r>
            <a:r>
              <a:rPr lang="en-US" dirty="0" smtClean="0"/>
              <a:t>”</a:t>
            </a:r>
          </a:p>
          <a:p>
            <a:pPr marL="0" indent="0">
              <a:buNone/>
            </a:pPr>
            <a:r>
              <a:rPr lang="en-US" dirty="0" smtClean="0"/>
              <a:t>Etc..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8732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j-lt"/>
              </a:rPr>
              <a:t>Objeciones</a:t>
            </a:r>
            <a:r>
              <a:rPr lang="en-US" dirty="0" smtClean="0">
                <a:latin typeface="+mj-lt"/>
              </a:rPr>
              <a:t> al </a:t>
            </a:r>
            <a:r>
              <a:rPr lang="en-US" dirty="0" err="1" smtClean="0">
                <a:latin typeface="+mj-lt"/>
              </a:rPr>
              <a:t>Cristianismo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Problema</a:t>
            </a:r>
            <a:r>
              <a:rPr lang="en-US" dirty="0" smtClean="0"/>
              <a:t> con la </a:t>
            </a:r>
            <a:r>
              <a:rPr lang="en-US" dirty="0" err="1" smtClean="0"/>
              <a:t>Existencia</a:t>
            </a:r>
            <a:r>
              <a:rPr lang="en-US" dirty="0" smtClean="0"/>
              <a:t> de la </a:t>
            </a:r>
            <a:r>
              <a:rPr lang="en-US" dirty="0" err="1" smtClean="0"/>
              <a:t>maldad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Afirmación</a:t>
            </a:r>
            <a:r>
              <a:rPr lang="en-US" dirty="0" smtClean="0"/>
              <a:t>: La </a:t>
            </a:r>
            <a:r>
              <a:rPr lang="en-US" dirty="0" err="1" smtClean="0"/>
              <a:t>maldad</a:t>
            </a:r>
            <a:r>
              <a:rPr lang="en-US" dirty="0" smtClean="0"/>
              <a:t> </a:t>
            </a:r>
            <a:r>
              <a:rPr lang="en-US" dirty="0" err="1" smtClean="0"/>
              <a:t>existe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“Si Dios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amor</a:t>
            </a:r>
            <a:r>
              <a:rPr lang="en-US" dirty="0" smtClean="0"/>
              <a:t>, </a:t>
            </a:r>
            <a:r>
              <a:rPr lang="en-US" dirty="0" err="1" smtClean="0"/>
              <a:t>él</a:t>
            </a:r>
            <a:r>
              <a:rPr lang="en-US" dirty="0" smtClean="0"/>
              <a:t> </a:t>
            </a:r>
            <a:r>
              <a:rPr lang="en-US" dirty="0" err="1" smtClean="0"/>
              <a:t>desearía</a:t>
            </a:r>
            <a:r>
              <a:rPr lang="en-US" dirty="0" smtClean="0"/>
              <a:t> </a:t>
            </a:r>
            <a:r>
              <a:rPr lang="en-US" dirty="0" err="1" smtClean="0"/>
              <a:t>eliminar</a:t>
            </a:r>
            <a:r>
              <a:rPr lang="en-US" dirty="0" smtClean="0"/>
              <a:t> la </a:t>
            </a:r>
            <a:r>
              <a:rPr lang="en-US" dirty="0" err="1" smtClean="0"/>
              <a:t>maldad</a:t>
            </a:r>
            <a:r>
              <a:rPr lang="en-US" dirty="0" smtClean="0"/>
              <a:t> y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todopoderoso</a:t>
            </a:r>
            <a:r>
              <a:rPr lang="en-US" dirty="0" smtClean="0"/>
              <a:t>, </a:t>
            </a:r>
            <a:r>
              <a:rPr lang="en-US" dirty="0" err="1" smtClean="0"/>
              <a:t>debiera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capaz</a:t>
            </a:r>
            <a:r>
              <a:rPr lang="en-US" dirty="0" smtClean="0"/>
              <a:t> de </a:t>
            </a:r>
            <a:r>
              <a:rPr lang="en-US" dirty="0" err="1" smtClean="0"/>
              <a:t>prevenir</a:t>
            </a:r>
            <a:r>
              <a:rPr lang="en-US" dirty="0" smtClean="0"/>
              <a:t> la </a:t>
            </a:r>
            <a:r>
              <a:rPr lang="en-US" dirty="0" err="1" smtClean="0"/>
              <a:t>maldad</a:t>
            </a:r>
            <a:r>
              <a:rPr lang="en-US" dirty="0" smtClean="0"/>
              <a:t>.”</a:t>
            </a:r>
          </a:p>
          <a:p>
            <a:pPr marL="0" indent="0">
              <a:buNone/>
            </a:pPr>
            <a:r>
              <a:rPr lang="en-US" dirty="0" err="1" smtClean="0"/>
              <a:t>Realidad</a:t>
            </a:r>
            <a:r>
              <a:rPr lang="en-US" dirty="0" smtClean="0"/>
              <a:t> </a:t>
            </a:r>
            <a:r>
              <a:rPr lang="en-US" dirty="0" err="1" smtClean="0"/>
              <a:t>diferente</a:t>
            </a:r>
            <a:r>
              <a:rPr lang="en-US" dirty="0" smtClean="0"/>
              <a:t>. O Dios no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capaz</a:t>
            </a:r>
            <a:r>
              <a:rPr lang="en-US" dirty="0" smtClean="0"/>
              <a:t> de </a:t>
            </a:r>
            <a:r>
              <a:rPr lang="en-US" dirty="0" err="1" smtClean="0"/>
              <a:t>prevenir</a:t>
            </a:r>
            <a:r>
              <a:rPr lang="en-US" dirty="0" smtClean="0"/>
              <a:t> la </a:t>
            </a:r>
            <a:r>
              <a:rPr lang="en-US" dirty="0" err="1" smtClean="0"/>
              <a:t>maldad</a:t>
            </a:r>
            <a:r>
              <a:rPr lang="en-US" dirty="0" smtClean="0"/>
              <a:t>, o Dios no </a:t>
            </a:r>
            <a:r>
              <a:rPr lang="en-US" dirty="0" err="1" smtClean="0"/>
              <a:t>desea</a:t>
            </a:r>
            <a:r>
              <a:rPr lang="en-US" dirty="0" smtClean="0"/>
              <a:t> </a:t>
            </a:r>
            <a:r>
              <a:rPr lang="en-US" dirty="0" err="1" smtClean="0"/>
              <a:t>eliminar</a:t>
            </a:r>
            <a:r>
              <a:rPr lang="en-US" dirty="0" smtClean="0"/>
              <a:t> la </a:t>
            </a:r>
            <a:r>
              <a:rPr lang="en-US" dirty="0" err="1" smtClean="0"/>
              <a:t>maldad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err="1" smtClean="0"/>
              <a:t>Por</a:t>
            </a:r>
            <a:r>
              <a:rPr lang="en-US" dirty="0" smtClean="0"/>
              <a:t> lo </a:t>
            </a:r>
            <a:r>
              <a:rPr lang="en-US" dirty="0" err="1" smtClean="0"/>
              <a:t>tanto</a:t>
            </a:r>
            <a:r>
              <a:rPr lang="en-US" dirty="0" smtClean="0"/>
              <a:t> Dios no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</a:t>
            </a:r>
            <a:r>
              <a:rPr lang="en-US" dirty="0" err="1" smtClean="0"/>
              <a:t>amor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todo</a:t>
            </a:r>
            <a:r>
              <a:rPr lang="en-US" dirty="0" smtClean="0"/>
              <a:t> </a:t>
            </a:r>
            <a:r>
              <a:rPr lang="en-US" dirty="0" err="1" smtClean="0"/>
              <a:t>poderoso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5939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162" y="-317419"/>
            <a:ext cx="7570787" cy="1411941"/>
          </a:xfrm>
        </p:spPr>
        <p:txBody>
          <a:bodyPr/>
          <a:lstStyle/>
          <a:p>
            <a:r>
              <a:rPr lang="en-US" dirty="0">
                <a:latin typeface="+mj-lt"/>
              </a:rPr>
              <a:t/>
            </a:r>
            <a:br>
              <a:rPr lang="en-US" dirty="0">
                <a:latin typeface="+mj-lt"/>
              </a:rPr>
            </a:br>
            <a:r>
              <a:rPr lang="en-US" dirty="0" err="1" smtClean="0">
                <a:latin typeface="+mj-lt"/>
              </a:rPr>
              <a:t>Respuesta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bíblica</a:t>
            </a:r>
            <a:r>
              <a:rPr lang="en-US" dirty="0" smtClean="0">
                <a:latin typeface="+mj-lt"/>
              </a:rPr>
              <a:t> al </a:t>
            </a:r>
            <a:r>
              <a:rPr lang="en-US" dirty="0" err="1" smtClean="0">
                <a:latin typeface="+mj-lt"/>
              </a:rPr>
              <a:t>problema</a:t>
            </a:r>
            <a:r>
              <a:rPr lang="en-US" dirty="0" smtClean="0">
                <a:latin typeface="+mj-lt"/>
              </a:rPr>
              <a:t> de la </a:t>
            </a:r>
            <a:r>
              <a:rPr lang="en-US" dirty="0" err="1" smtClean="0">
                <a:latin typeface="+mj-lt"/>
              </a:rPr>
              <a:t>existencia</a:t>
            </a:r>
            <a:r>
              <a:rPr lang="en-US" dirty="0" smtClean="0">
                <a:latin typeface="+mj-lt"/>
              </a:rPr>
              <a:t> de la </a:t>
            </a:r>
            <a:r>
              <a:rPr lang="en-US" dirty="0" err="1" smtClean="0">
                <a:latin typeface="+mj-lt"/>
              </a:rPr>
              <a:t>maldad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Defensa</a:t>
            </a:r>
            <a:r>
              <a:rPr lang="en-US" dirty="0" smtClean="0"/>
              <a:t> de la Libertad de </a:t>
            </a:r>
            <a:r>
              <a:rPr lang="en-US" dirty="0" err="1" smtClean="0"/>
              <a:t>Decisión</a:t>
            </a:r>
            <a:endParaRPr lang="en-US" dirty="0" smtClean="0"/>
          </a:p>
          <a:p>
            <a:pPr lvl="1"/>
            <a:r>
              <a:rPr lang="en-US" dirty="0" smtClean="0"/>
              <a:t>Dios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todopoderoso</a:t>
            </a:r>
            <a:r>
              <a:rPr lang="en-US" dirty="0" smtClean="0"/>
              <a:t> y </a:t>
            </a:r>
            <a:r>
              <a:rPr lang="en-US" dirty="0" err="1" smtClean="0"/>
              <a:t>todo</a:t>
            </a:r>
            <a:r>
              <a:rPr lang="en-US" dirty="0" smtClean="0"/>
              <a:t> </a:t>
            </a:r>
            <a:r>
              <a:rPr lang="en-US" dirty="0" err="1" smtClean="0"/>
              <a:t>amor</a:t>
            </a:r>
            <a:endParaRPr lang="en-US" dirty="0" smtClean="0"/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es</a:t>
            </a:r>
            <a:r>
              <a:rPr lang="en-US" dirty="0" smtClean="0"/>
              <a:t> parte de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carácter</a:t>
            </a:r>
            <a:r>
              <a:rPr lang="en-US" dirty="0" smtClean="0"/>
              <a:t> </a:t>
            </a:r>
            <a:r>
              <a:rPr lang="en-US" dirty="0" err="1" smtClean="0"/>
              <a:t>crear</a:t>
            </a:r>
            <a:r>
              <a:rPr lang="en-US" dirty="0" smtClean="0"/>
              <a:t> un </a:t>
            </a:r>
            <a:r>
              <a:rPr lang="en-US" dirty="0" err="1" smtClean="0"/>
              <a:t>mundo</a:t>
            </a:r>
            <a:r>
              <a:rPr lang="en-US" dirty="0" smtClean="0"/>
              <a:t> </a:t>
            </a:r>
            <a:r>
              <a:rPr lang="en-US" dirty="0" err="1" smtClean="0"/>
              <a:t>donde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criaturas</a:t>
            </a:r>
            <a:r>
              <a:rPr lang="en-US" dirty="0" smtClean="0"/>
              <a:t> </a:t>
            </a:r>
            <a:r>
              <a:rPr lang="en-US" dirty="0" err="1" smtClean="0"/>
              <a:t>hacen</a:t>
            </a:r>
            <a:r>
              <a:rPr lang="en-US" dirty="0" smtClean="0"/>
              <a:t> </a:t>
            </a:r>
            <a:r>
              <a:rPr lang="en-US" dirty="0" err="1" smtClean="0"/>
              <a:t>sólo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él</a:t>
            </a:r>
            <a:r>
              <a:rPr lang="en-US" dirty="0" smtClean="0"/>
              <a:t> </a:t>
            </a:r>
            <a:r>
              <a:rPr lang="en-US" dirty="0" err="1" smtClean="0"/>
              <a:t>quiere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hagan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Imposible</a:t>
            </a:r>
            <a:r>
              <a:rPr lang="en-US" dirty="0" smtClean="0"/>
              <a:t> </a:t>
            </a:r>
            <a:r>
              <a:rPr lang="en-US" dirty="0" err="1" smtClean="0"/>
              <a:t>decir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somos</a:t>
            </a:r>
            <a:r>
              <a:rPr lang="en-US" dirty="0" smtClean="0"/>
              <a:t> </a:t>
            </a:r>
            <a:r>
              <a:rPr lang="en-US" dirty="0" err="1" smtClean="0"/>
              <a:t>libres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elegir</a:t>
            </a:r>
            <a:r>
              <a:rPr lang="en-US" dirty="0" smtClean="0"/>
              <a:t> y </a:t>
            </a:r>
            <a:r>
              <a:rPr lang="en-US" dirty="0" err="1" smtClean="0"/>
              <a:t>elegir</a:t>
            </a:r>
            <a:r>
              <a:rPr lang="en-US" dirty="0" smtClean="0"/>
              <a:t> </a:t>
            </a:r>
            <a:r>
              <a:rPr lang="en-US" dirty="0" err="1" smtClean="0"/>
              <a:t>siempre</a:t>
            </a:r>
            <a:r>
              <a:rPr lang="en-US" dirty="0" smtClean="0"/>
              <a:t> la </a:t>
            </a:r>
            <a:r>
              <a:rPr lang="en-US" dirty="0" err="1" smtClean="0"/>
              <a:t>voluntad</a:t>
            </a:r>
            <a:r>
              <a:rPr lang="en-US" dirty="0" smtClean="0"/>
              <a:t> de Dios y a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manera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35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j-lt"/>
              </a:rPr>
              <a:t>Respuesta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bíblica</a:t>
            </a:r>
            <a:r>
              <a:rPr lang="en-US" dirty="0">
                <a:latin typeface="+mj-lt"/>
              </a:rPr>
              <a:t> al </a:t>
            </a:r>
            <a:r>
              <a:rPr lang="en-US" dirty="0" err="1">
                <a:latin typeface="+mj-lt"/>
              </a:rPr>
              <a:t>problema</a:t>
            </a:r>
            <a:r>
              <a:rPr lang="en-US" dirty="0">
                <a:latin typeface="+mj-lt"/>
              </a:rPr>
              <a:t> de la </a:t>
            </a:r>
            <a:r>
              <a:rPr lang="en-US" dirty="0" err="1">
                <a:latin typeface="+mj-lt"/>
              </a:rPr>
              <a:t>existencia</a:t>
            </a:r>
            <a:r>
              <a:rPr lang="en-US" dirty="0">
                <a:latin typeface="+mj-lt"/>
              </a:rPr>
              <a:t> de la </a:t>
            </a:r>
            <a:r>
              <a:rPr lang="en-US" dirty="0" err="1">
                <a:latin typeface="+mj-lt"/>
              </a:rPr>
              <a:t>maldad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existe</a:t>
            </a:r>
            <a:r>
              <a:rPr lang="en-US" dirty="0" smtClean="0"/>
              <a:t> la </a:t>
            </a:r>
            <a:r>
              <a:rPr lang="en-US" dirty="0" err="1" smtClean="0"/>
              <a:t>maldad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Por</a:t>
            </a:r>
            <a:r>
              <a:rPr lang="en-US" dirty="0" smtClean="0"/>
              <a:t> la </a:t>
            </a:r>
            <a:r>
              <a:rPr lang="en-US" dirty="0" err="1" smtClean="0"/>
              <a:t>desobediencia</a:t>
            </a:r>
            <a:r>
              <a:rPr lang="en-US" dirty="0" smtClean="0"/>
              <a:t> del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humano</a:t>
            </a:r>
            <a:r>
              <a:rPr lang="en-US" dirty="0" smtClean="0"/>
              <a:t> a la </a:t>
            </a:r>
            <a:r>
              <a:rPr lang="en-US" dirty="0" err="1" smtClean="0"/>
              <a:t>voluntad</a:t>
            </a:r>
            <a:r>
              <a:rPr lang="en-US" dirty="0" smtClean="0"/>
              <a:t> de Dios. </a:t>
            </a:r>
            <a:r>
              <a:rPr lang="en-US" dirty="0" err="1" smtClean="0"/>
              <a:t>Desencadena</a:t>
            </a:r>
            <a:r>
              <a:rPr lang="en-US" dirty="0" smtClean="0"/>
              <a:t> la </a:t>
            </a:r>
            <a:r>
              <a:rPr lang="en-US" dirty="0" err="1" smtClean="0"/>
              <a:t>caída</a:t>
            </a:r>
            <a:r>
              <a:rPr lang="en-US" dirty="0" smtClean="0"/>
              <a:t> del hombre, la </a:t>
            </a:r>
            <a:r>
              <a:rPr lang="en-US" dirty="0" err="1" smtClean="0"/>
              <a:t>separación</a:t>
            </a:r>
            <a:r>
              <a:rPr lang="en-US" dirty="0" smtClean="0"/>
              <a:t> de Dios y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consecuencias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Para </a:t>
            </a:r>
            <a:r>
              <a:rPr lang="en-US" dirty="0" err="1" smtClean="0"/>
              <a:t>garantizar</a:t>
            </a:r>
            <a:r>
              <a:rPr lang="en-US" dirty="0" smtClean="0"/>
              <a:t> la </a:t>
            </a:r>
            <a:r>
              <a:rPr lang="en-US" dirty="0" err="1" smtClean="0"/>
              <a:t>libertad</a:t>
            </a:r>
            <a:r>
              <a:rPr lang="en-US" dirty="0" smtClean="0"/>
              <a:t> de </a:t>
            </a:r>
            <a:r>
              <a:rPr lang="en-US" dirty="0" err="1" smtClean="0"/>
              <a:t>elegir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existir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consecuencias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vienen</a:t>
            </a:r>
            <a:r>
              <a:rPr lang="en-US" dirty="0" smtClean="0"/>
              <a:t> con el </a:t>
            </a:r>
            <a:r>
              <a:rPr lang="en-US" dirty="0" err="1" smtClean="0"/>
              <a:t>privilegio</a:t>
            </a:r>
            <a:r>
              <a:rPr lang="en-US" dirty="0" smtClean="0"/>
              <a:t> de </a:t>
            </a:r>
            <a:r>
              <a:rPr lang="en-US" dirty="0" err="1" smtClean="0"/>
              <a:t>elegir</a:t>
            </a:r>
            <a:r>
              <a:rPr lang="en-US" dirty="0" smtClean="0"/>
              <a:t>.</a:t>
            </a:r>
          </a:p>
          <a:p>
            <a:pPr marL="3492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87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j-lt"/>
              </a:rPr>
              <a:t>Respuesta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bíblica</a:t>
            </a:r>
            <a:r>
              <a:rPr lang="en-US" dirty="0">
                <a:latin typeface="+mj-lt"/>
              </a:rPr>
              <a:t> al </a:t>
            </a:r>
            <a:r>
              <a:rPr lang="en-US" dirty="0" err="1">
                <a:latin typeface="+mj-lt"/>
              </a:rPr>
              <a:t>problema</a:t>
            </a:r>
            <a:r>
              <a:rPr lang="en-US" dirty="0">
                <a:latin typeface="+mj-lt"/>
              </a:rPr>
              <a:t> de la </a:t>
            </a:r>
            <a:r>
              <a:rPr lang="en-US" dirty="0" err="1">
                <a:latin typeface="+mj-lt"/>
              </a:rPr>
              <a:t>existencia</a:t>
            </a:r>
            <a:r>
              <a:rPr lang="en-US" dirty="0">
                <a:latin typeface="+mj-lt"/>
              </a:rPr>
              <a:t> de la </a:t>
            </a:r>
            <a:r>
              <a:rPr lang="en-US" dirty="0" err="1">
                <a:latin typeface="+mj-lt"/>
              </a:rPr>
              <a:t>maldad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¿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qué</a:t>
            </a:r>
            <a:r>
              <a:rPr lang="en-US" dirty="0" smtClean="0"/>
              <a:t> Dios </a:t>
            </a:r>
            <a:r>
              <a:rPr lang="en-US" dirty="0" err="1" smtClean="0"/>
              <a:t>permitió</a:t>
            </a:r>
            <a:r>
              <a:rPr lang="en-US" dirty="0" smtClean="0"/>
              <a:t> </a:t>
            </a:r>
            <a:r>
              <a:rPr lang="en-US" dirty="0" err="1" smtClean="0"/>
              <a:t>esto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Dios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amor</a:t>
            </a:r>
            <a:r>
              <a:rPr lang="en-US" dirty="0" smtClean="0"/>
              <a:t>, y no </a:t>
            </a:r>
            <a:r>
              <a:rPr lang="en-US" dirty="0" err="1" smtClean="0"/>
              <a:t>quiere</a:t>
            </a:r>
            <a:r>
              <a:rPr lang="en-US" dirty="0" smtClean="0"/>
              <a:t> robots.</a:t>
            </a:r>
          </a:p>
          <a:p>
            <a:pPr lvl="1"/>
            <a:r>
              <a:rPr lang="en-US" dirty="0" smtClean="0"/>
              <a:t>Dios </a:t>
            </a:r>
            <a:r>
              <a:rPr lang="en-US" dirty="0" err="1" smtClean="0"/>
              <a:t>creó</a:t>
            </a:r>
            <a:r>
              <a:rPr lang="en-US" dirty="0" smtClean="0"/>
              <a:t> </a:t>
            </a:r>
            <a:r>
              <a:rPr lang="en-US" dirty="0" err="1" smtClean="0"/>
              <a:t>criaturas</a:t>
            </a:r>
            <a:r>
              <a:rPr lang="en-US" dirty="0" smtClean="0"/>
              <a:t> </a:t>
            </a:r>
            <a:r>
              <a:rPr lang="en-US" dirty="0" err="1" smtClean="0"/>
              <a:t>libres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sean</a:t>
            </a:r>
            <a:r>
              <a:rPr lang="en-US" dirty="0" smtClean="0"/>
              <a:t> </a:t>
            </a:r>
            <a:r>
              <a:rPr lang="en-US" dirty="0" err="1" smtClean="0"/>
              <a:t>capaces</a:t>
            </a:r>
            <a:r>
              <a:rPr lang="en-US" dirty="0" smtClean="0"/>
              <a:t> de </a:t>
            </a:r>
            <a:r>
              <a:rPr lang="en-US" dirty="0" err="1" smtClean="0"/>
              <a:t>entrar</a:t>
            </a:r>
            <a:r>
              <a:rPr lang="en-US" dirty="0" smtClean="0"/>
              <a:t> en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experiencia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relación</a:t>
            </a:r>
            <a:r>
              <a:rPr lang="en-US" dirty="0" smtClean="0"/>
              <a:t> con </a:t>
            </a:r>
            <a:r>
              <a:rPr lang="en-US" dirty="0" err="1" smtClean="0"/>
              <a:t>él</a:t>
            </a:r>
            <a:r>
              <a:rPr lang="en-US" dirty="0" smtClean="0"/>
              <a:t> </a:t>
            </a:r>
            <a:r>
              <a:rPr lang="en-US" dirty="0" err="1" smtClean="0"/>
              <a:t>voluntariamente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Debido</a:t>
            </a:r>
            <a:r>
              <a:rPr lang="en-US" dirty="0" smtClean="0"/>
              <a:t> a la </a:t>
            </a:r>
            <a:r>
              <a:rPr lang="en-US" dirty="0" err="1" smtClean="0"/>
              <a:t>libertad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el hombre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escoger</a:t>
            </a:r>
            <a:r>
              <a:rPr lang="en-US" dirty="0" smtClean="0"/>
              <a:t> </a:t>
            </a:r>
            <a:r>
              <a:rPr lang="en-US" dirty="0" err="1" smtClean="0"/>
              <a:t>desobedecer</a:t>
            </a:r>
            <a:r>
              <a:rPr lang="en-US" dirty="0" smtClean="0"/>
              <a:t> y </a:t>
            </a:r>
            <a:r>
              <a:rPr lang="en-US" dirty="0" err="1" smtClean="0"/>
              <a:t>hacer</a:t>
            </a:r>
            <a:r>
              <a:rPr lang="en-US" dirty="0" smtClean="0"/>
              <a:t> el mal.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9811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j-lt"/>
              </a:rPr>
              <a:t>Respuesta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bíblica</a:t>
            </a:r>
            <a:r>
              <a:rPr lang="en-US" dirty="0">
                <a:latin typeface="+mj-lt"/>
              </a:rPr>
              <a:t> al </a:t>
            </a:r>
            <a:r>
              <a:rPr lang="en-US" dirty="0" err="1">
                <a:latin typeface="+mj-lt"/>
              </a:rPr>
              <a:t>problema</a:t>
            </a:r>
            <a:r>
              <a:rPr lang="en-US" dirty="0">
                <a:latin typeface="+mj-lt"/>
              </a:rPr>
              <a:t> de la </a:t>
            </a:r>
            <a:r>
              <a:rPr lang="en-US" dirty="0" err="1">
                <a:latin typeface="+mj-lt"/>
              </a:rPr>
              <a:t>existencia</a:t>
            </a:r>
            <a:r>
              <a:rPr lang="en-US" dirty="0">
                <a:latin typeface="+mj-lt"/>
              </a:rPr>
              <a:t> de la </a:t>
            </a:r>
            <a:r>
              <a:rPr lang="en-US" dirty="0" err="1">
                <a:latin typeface="+mj-lt"/>
              </a:rPr>
              <a:t>maldad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 ¿</a:t>
            </a:r>
            <a:r>
              <a:rPr lang="en-US" dirty="0" err="1" smtClean="0"/>
              <a:t>qué</a:t>
            </a:r>
            <a:r>
              <a:rPr lang="en-US" dirty="0" smtClean="0"/>
              <a:t> hay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catástrofes</a:t>
            </a:r>
            <a:r>
              <a:rPr lang="en-US" dirty="0" smtClean="0"/>
              <a:t>/</a:t>
            </a:r>
            <a:r>
              <a:rPr lang="en-US" dirty="0" err="1" smtClean="0"/>
              <a:t>desastres</a:t>
            </a:r>
            <a:r>
              <a:rPr lang="en-US" dirty="0" smtClean="0"/>
              <a:t> </a:t>
            </a:r>
            <a:r>
              <a:rPr lang="en-US" dirty="0" err="1" smtClean="0"/>
              <a:t>naturales</a:t>
            </a:r>
            <a:r>
              <a:rPr lang="en-US" dirty="0" smtClean="0"/>
              <a:t>? </a:t>
            </a:r>
            <a:r>
              <a:rPr lang="en-US" dirty="0"/>
              <a:t>¿</a:t>
            </a:r>
            <a:r>
              <a:rPr lang="en-US" dirty="0" smtClean="0"/>
              <a:t>La </a:t>
            </a:r>
            <a:r>
              <a:rPr lang="en-US" dirty="0" err="1" smtClean="0"/>
              <a:t>maldad</a:t>
            </a:r>
            <a:r>
              <a:rPr lang="en-US" dirty="0" smtClean="0"/>
              <a:t> </a:t>
            </a:r>
            <a:r>
              <a:rPr lang="en-US" dirty="0" err="1" smtClean="0"/>
              <a:t>fuera</a:t>
            </a:r>
            <a:r>
              <a:rPr lang="en-US" dirty="0" smtClean="0"/>
              <a:t> del control del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humano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Romanos</a:t>
            </a:r>
            <a:r>
              <a:rPr lang="en-US" dirty="0" smtClean="0"/>
              <a:t> 8:18 al final.  La </a:t>
            </a:r>
            <a:r>
              <a:rPr lang="en-US" dirty="0" err="1" smtClean="0"/>
              <a:t>rebeldía</a:t>
            </a:r>
            <a:r>
              <a:rPr lang="en-US" dirty="0" smtClean="0"/>
              <a:t> y la </a:t>
            </a:r>
            <a:r>
              <a:rPr lang="en-US" dirty="0" err="1" smtClean="0"/>
              <a:t>maldad</a:t>
            </a:r>
            <a:r>
              <a:rPr lang="en-US" dirty="0" smtClean="0"/>
              <a:t> moral del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humano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consecuencias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la </a:t>
            </a:r>
            <a:r>
              <a:rPr lang="en-US" dirty="0" err="1" smtClean="0"/>
              <a:t>naturaleza</a:t>
            </a:r>
            <a:r>
              <a:rPr lang="en-US" dirty="0" smtClean="0"/>
              <a:t> </a:t>
            </a:r>
            <a:r>
              <a:rPr lang="en-US" dirty="0" err="1" smtClean="0"/>
              <a:t>igualmente</a:t>
            </a:r>
            <a:r>
              <a:rPr lang="en-US" dirty="0" smtClean="0"/>
              <a:t>. (</a:t>
            </a:r>
            <a:r>
              <a:rPr lang="en-US" dirty="0" err="1"/>
              <a:t>D</a:t>
            </a:r>
            <a:r>
              <a:rPr lang="en-US" dirty="0" err="1" smtClean="0"/>
              <a:t>estrucción</a:t>
            </a:r>
            <a:r>
              <a:rPr lang="en-US" dirty="0" smtClean="0"/>
              <a:t> del </a:t>
            </a:r>
            <a:r>
              <a:rPr lang="en-US" dirty="0" err="1" smtClean="0"/>
              <a:t>medio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excesos</a:t>
            </a:r>
            <a:r>
              <a:rPr lang="en-US" dirty="0" smtClean="0"/>
              <a:t> de </a:t>
            </a:r>
            <a:r>
              <a:rPr lang="en-US" dirty="0" err="1" smtClean="0"/>
              <a:t>consumo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28967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j-lt"/>
              </a:rPr>
              <a:t>Respuesta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bíblica</a:t>
            </a:r>
            <a:r>
              <a:rPr lang="en-US" dirty="0">
                <a:latin typeface="+mj-lt"/>
              </a:rPr>
              <a:t> al </a:t>
            </a:r>
            <a:r>
              <a:rPr lang="en-US" dirty="0" err="1">
                <a:latin typeface="+mj-lt"/>
              </a:rPr>
              <a:t>problema</a:t>
            </a:r>
            <a:r>
              <a:rPr lang="en-US" dirty="0">
                <a:latin typeface="+mj-lt"/>
              </a:rPr>
              <a:t> de la </a:t>
            </a:r>
            <a:r>
              <a:rPr lang="en-US" dirty="0" err="1">
                <a:latin typeface="+mj-lt"/>
              </a:rPr>
              <a:t>existencia</a:t>
            </a:r>
            <a:r>
              <a:rPr lang="en-US" dirty="0">
                <a:latin typeface="+mj-lt"/>
              </a:rPr>
              <a:t> de la </a:t>
            </a:r>
            <a:r>
              <a:rPr lang="en-US" dirty="0" err="1">
                <a:latin typeface="+mj-lt"/>
              </a:rPr>
              <a:t>maldad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8351838" cy="509643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Maldad</a:t>
            </a:r>
            <a:r>
              <a:rPr lang="en-US" dirty="0" smtClean="0"/>
              <a:t> (</a:t>
            </a:r>
            <a:r>
              <a:rPr lang="en-US" dirty="0" err="1" smtClean="0"/>
              <a:t>castigo</a:t>
            </a:r>
            <a:r>
              <a:rPr lang="en-US" dirty="0" smtClean="0"/>
              <a:t> y </a:t>
            </a:r>
            <a:r>
              <a:rPr lang="en-US" dirty="0" err="1" smtClean="0"/>
              <a:t>guerra</a:t>
            </a:r>
            <a:r>
              <a:rPr lang="en-US" dirty="0" smtClean="0"/>
              <a:t>) </a:t>
            </a:r>
            <a:r>
              <a:rPr lang="en-US" dirty="0" err="1" smtClean="0"/>
              <a:t>ocasionada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Dios en el AT.</a:t>
            </a:r>
          </a:p>
          <a:p>
            <a:r>
              <a:rPr lang="en-US" dirty="0" smtClean="0"/>
              <a:t>Conquista de </a:t>
            </a:r>
            <a:r>
              <a:rPr lang="en-US" dirty="0" err="1" smtClean="0"/>
              <a:t>Josué</a:t>
            </a:r>
            <a:r>
              <a:rPr lang="en-US" dirty="0" smtClean="0"/>
              <a:t>: </a:t>
            </a:r>
            <a:r>
              <a:rPr lang="en-US" dirty="0" err="1" smtClean="0"/>
              <a:t>Genocidio</a:t>
            </a:r>
            <a:r>
              <a:rPr lang="en-US" dirty="0" smtClean="0"/>
              <a:t>; </a:t>
            </a:r>
            <a:r>
              <a:rPr lang="en-US" dirty="0" err="1" smtClean="0"/>
              <a:t>juicios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culturas</a:t>
            </a:r>
            <a:r>
              <a:rPr lang="en-US" dirty="0" smtClean="0"/>
              <a:t>; David y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ejército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Las </a:t>
            </a:r>
            <a:r>
              <a:rPr lang="en-US" dirty="0" err="1" smtClean="0"/>
              <a:t>narrativas</a:t>
            </a:r>
            <a:r>
              <a:rPr lang="en-US" dirty="0" smtClean="0"/>
              <a:t> </a:t>
            </a:r>
            <a:r>
              <a:rPr lang="en-US" dirty="0" err="1" smtClean="0"/>
              <a:t>deben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vistas en el </a:t>
            </a:r>
            <a:r>
              <a:rPr lang="en-US" dirty="0" err="1" smtClean="0"/>
              <a:t>contexto</a:t>
            </a:r>
            <a:r>
              <a:rPr lang="en-US" dirty="0" smtClean="0"/>
              <a:t> del Plan de </a:t>
            </a:r>
            <a:r>
              <a:rPr lang="en-US" dirty="0" err="1" smtClean="0"/>
              <a:t>Salvación</a:t>
            </a:r>
            <a:r>
              <a:rPr lang="en-US" dirty="0" smtClean="0"/>
              <a:t> de Dios </a:t>
            </a:r>
            <a:r>
              <a:rPr lang="en-US" dirty="0" err="1" smtClean="0"/>
              <a:t>para</a:t>
            </a:r>
            <a:r>
              <a:rPr lang="en-US" dirty="0" smtClean="0"/>
              <a:t> el hombre</a:t>
            </a:r>
          </a:p>
          <a:p>
            <a:r>
              <a:rPr lang="en-US" dirty="0" smtClean="0"/>
              <a:t>Las </a:t>
            </a:r>
            <a:r>
              <a:rPr lang="en-US" dirty="0" err="1" smtClean="0"/>
              <a:t>narrativas</a:t>
            </a:r>
            <a:r>
              <a:rPr lang="en-US" dirty="0" smtClean="0"/>
              <a:t> de </a:t>
            </a:r>
            <a:r>
              <a:rPr lang="en-US" dirty="0" err="1" smtClean="0"/>
              <a:t>guerra</a:t>
            </a:r>
            <a:r>
              <a:rPr lang="en-US" dirty="0" smtClean="0"/>
              <a:t> del AT </a:t>
            </a:r>
            <a:r>
              <a:rPr lang="en-US" dirty="0" err="1" smtClean="0"/>
              <a:t>están</a:t>
            </a:r>
            <a:r>
              <a:rPr lang="en-US" dirty="0" smtClean="0"/>
              <a:t> </a:t>
            </a:r>
            <a:r>
              <a:rPr lang="en-US" dirty="0" err="1" smtClean="0"/>
              <a:t>dentro</a:t>
            </a:r>
            <a:r>
              <a:rPr lang="en-US" dirty="0" smtClean="0"/>
              <a:t> de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teocracia</a:t>
            </a:r>
            <a:r>
              <a:rPr lang="en-US" dirty="0" smtClean="0"/>
              <a:t>; </a:t>
            </a:r>
            <a:r>
              <a:rPr lang="en-US" dirty="0" err="1" smtClean="0"/>
              <a:t>ya</a:t>
            </a:r>
            <a:r>
              <a:rPr lang="en-US" dirty="0" smtClean="0"/>
              <a:t> no se </a:t>
            </a:r>
            <a:r>
              <a:rPr lang="en-US" dirty="0" err="1" smtClean="0"/>
              <a:t>aplica</a:t>
            </a:r>
            <a:r>
              <a:rPr lang="en-US" dirty="0" smtClean="0"/>
              <a:t> a la era de la </a:t>
            </a:r>
            <a:r>
              <a:rPr lang="en-US" dirty="0" err="1" smtClean="0"/>
              <a:t>iglesia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Son </a:t>
            </a:r>
            <a:r>
              <a:rPr lang="en-US" dirty="0" err="1" smtClean="0"/>
              <a:t>situaciones</a:t>
            </a:r>
            <a:r>
              <a:rPr lang="en-US" dirty="0" smtClean="0"/>
              <a:t> </a:t>
            </a:r>
            <a:r>
              <a:rPr lang="en-US" dirty="0" err="1" smtClean="0"/>
              <a:t>circunstanciales</a:t>
            </a:r>
            <a:r>
              <a:rPr lang="en-US" dirty="0" smtClean="0"/>
              <a:t> en </a:t>
            </a:r>
            <a:r>
              <a:rPr lang="en-US" dirty="0" err="1" smtClean="0"/>
              <a:t>que</a:t>
            </a:r>
            <a:r>
              <a:rPr lang="en-US" dirty="0" smtClean="0"/>
              <a:t> Dios </a:t>
            </a:r>
            <a:r>
              <a:rPr lang="en-US" dirty="0" err="1" smtClean="0"/>
              <a:t>juzga</a:t>
            </a:r>
            <a:r>
              <a:rPr lang="en-US" dirty="0" smtClean="0"/>
              <a:t> a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cultura</a:t>
            </a:r>
            <a:r>
              <a:rPr lang="en-US" dirty="0" smtClean="0"/>
              <a:t> sin Dios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sacar</a:t>
            </a:r>
            <a:r>
              <a:rPr lang="en-US" dirty="0" smtClean="0"/>
              <a:t> </a:t>
            </a:r>
            <a:r>
              <a:rPr lang="en-US" dirty="0" err="1" smtClean="0"/>
              <a:t>adelante</a:t>
            </a:r>
            <a:r>
              <a:rPr lang="en-US" dirty="0" smtClean="0"/>
              <a:t> </a:t>
            </a:r>
            <a:r>
              <a:rPr lang="en-US" dirty="0" err="1" smtClean="0"/>
              <a:t>sus</a:t>
            </a:r>
            <a:r>
              <a:rPr lang="en-US" dirty="0" smtClean="0"/>
              <a:t> </a:t>
            </a:r>
            <a:r>
              <a:rPr lang="en-US" dirty="0" err="1" smtClean="0"/>
              <a:t>propósitos</a:t>
            </a:r>
            <a:r>
              <a:rPr lang="en-US" dirty="0" smtClean="0"/>
              <a:t> </a:t>
            </a:r>
            <a:r>
              <a:rPr lang="en-US" dirty="0" err="1" smtClean="0"/>
              <a:t>mayores</a:t>
            </a:r>
            <a:r>
              <a:rPr lang="en-US" dirty="0" smtClean="0"/>
              <a:t> de </a:t>
            </a:r>
            <a:r>
              <a:rPr lang="en-US" dirty="0" err="1" smtClean="0"/>
              <a:t>redención</a:t>
            </a:r>
            <a:r>
              <a:rPr lang="en-US" dirty="0" smtClean="0"/>
              <a:t> del </a:t>
            </a:r>
            <a:r>
              <a:rPr lang="en-US" dirty="0" err="1" smtClean="0"/>
              <a:t>mundo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298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j-lt"/>
              </a:rPr>
              <a:t>Respuesta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bíblica</a:t>
            </a:r>
            <a:r>
              <a:rPr lang="en-US" dirty="0">
                <a:latin typeface="+mj-lt"/>
              </a:rPr>
              <a:t> al </a:t>
            </a:r>
            <a:r>
              <a:rPr lang="en-US" dirty="0" err="1">
                <a:latin typeface="+mj-lt"/>
              </a:rPr>
              <a:t>problema</a:t>
            </a:r>
            <a:r>
              <a:rPr lang="en-US" dirty="0">
                <a:latin typeface="+mj-lt"/>
              </a:rPr>
              <a:t> de la </a:t>
            </a:r>
            <a:r>
              <a:rPr lang="en-US" dirty="0" err="1">
                <a:latin typeface="+mj-lt"/>
              </a:rPr>
              <a:t>existencia</a:t>
            </a:r>
            <a:r>
              <a:rPr lang="en-US" dirty="0">
                <a:latin typeface="+mj-lt"/>
              </a:rPr>
              <a:t> de la </a:t>
            </a:r>
            <a:r>
              <a:rPr lang="en-US" dirty="0" err="1">
                <a:latin typeface="+mj-lt"/>
              </a:rPr>
              <a:t>maldad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434" y="1452282"/>
            <a:ext cx="8388334" cy="540571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1Timoteo 2:4 </a:t>
            </a:r>
            <a:r>
              <a:rPr lang="en-US" dirty="0" err="1" smtClean="0"/>
              <a:t>Deseo</a:t>
            </a:r>
            <a:r>
              <a:rPr lang="en-US" dirty="0" smtClean="0"/>
              <a:t> de Dios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se </a:t>
            </a:r>
            <a:r>
              <a:rPr lang="en-US" dirty="0" err="1" smtClean="0"/>
              <a:t>salven</a:t>
            </a:r>
            <a:endParaRPr lang="en-US" dirty="0" smtClean="0"/>
          </a:p>
          <a:p>
            <a:r>
              <a:rPr lang="en-US" dirty="0" err="1" smtClean="0"/>
              <a:t>Génesis</a:t>
            </a:r>
            <a:r>
              <a:rPr lang="en-US" dirty="0" smtClean="0"/>
              <a:t> 18:25 </a:t>
            </a:r>
            <a:r>
              <a:rPr lang="en-US" dirty="0" err="1" smtClean="0"/>
              <a:t>Juez</a:t>
            </a:r>
            <a:r>
              <a:rPr lang="en-US" dirty="0" smtClean="0"/>
              <a:t> de </a:t>
            </a:r>
            <a:r>
              <a:rPr lang="en-US" dirty="0" err="1" smtClean="0"/>
              <a:t>toda</a:t>
            </a:r>
            <a:r>
              <a:rPr lang="en-US" dirty="0" smtClean="0"/>
              <a:t> la </a:t>
            </a:r>
            <a:r>
              <a:rPr lang="en-US" dirty="0" err="1" smtClean="0"/>
              <a:t>tierra</a:t>
            </a:r>
            <a:r>
              <a:rPr lang="en-US" dirty="0" smtClean="0"/>
              <a:t> </a:t>
            </a:r>
            <a:r>
              <a:rPr lang="en-US" dirty="0" err="1" smtClean="0"/>
              <a:t>trata</a:t>
            </a:r>
            <a:r>
              <a:rPr lang="en-US" dirty="0" smtClean="0"/>
              <a:t> </a:t>
            </a:r>
            <a:r>
              <a:rPr lang="en-US" dirty="0" err="1" smtClean="0"/>
              <a:t>justamente</a:t>
            </a:r>
            <a:endParaRPr lang="en-US" dirty="0" smtClean="0"/>
          </a:p>
          <a:p>
            <a:r>
              <a:rPr lang="en-US" dirty="0" err="1" smtClean="0"/>
              <a:t>Génesis</a:t>
            </a:r>
            <a:r>
              <a:rPr lang="en-US" dirty="0" smtClean="0"/>
              <a:t> 12:1-3 </a:t>
            </a:r>
            <a:r>
              <a:rPr lang="en-US" dirty="0" err="1" smtClean="0"/>
              <a:t>Estrategia</a:t>
            </a:r>
            <a:r>
              <a:rPr lang="en-US" dirty="0" smtClean="0"/>
              <a:t> </a:t>
            </a:r>
            <a:r>
              <a:rPr lang="en-US" dirty="0" err="1" smtClean="0"/>
              <a:t>redentora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traer</a:t>
            </a:r>
            <a:r>
              <a:rPr lang="en-US" dirty="0" smtClean="0"/>
              <a:t> al </a:t>
            </a:r>
            <a:r>
              <a:rPr lang="en-US" dirty="0" err="1" smtClean="0"/>
              <a:t>Mesías</a:t>
            </a:r>
            <a:r>
              <a:rPr lang="en-US" dirty="0" smtClean="0"/>
              <a:t> y </a:t>
            </a:r>
            <a:r>
              <a:rPr lang="en-US" dirty="0" err="1" smtClean="0"/>
              <a:t>salvación</a:t>
            </a:r>
            <a:r>
              <a:rPr lang="en-US" dirty="0" smtClean="0"/>
              <a:t>. </a:t>
            </a:r>
            <a:r>
              <a:rPr lang="en-US" dirty="0" err="1" smtClean="0"/>
              <a:t>Promesa</a:t>
            </a:r>
            <a:r>
              <a:rPr lang="en-US" dirty="0" smtClean="0"/>
              <a:t> de </a:t>
            </a:r>
            <a:r>
              <a:rPr lang="en-US" dirty="0" err="1" smtClean="0"/>
              <a:t>proteger</a:t>
            </a:r>
            <a:r>
              <a:rPr lang="en-US" dirty="0" smtClean="0"/>
              <a:t> a Israel de </a:t>
            </a:r>
            <a:r>
              <a:rPr lang="en-US" dirty="0" err="1" smtClean="0"/>
              <a:t>corrupción</a:t>
            </a:r>
            <a:r>
              <a:rPr lang="en-US" dirty="0" smtClean="0"/>
              <a:t> moral de </a:t>
            </a:r>
            <a:r>
              <a:rPr lang="en-US" dirty="0" err="1" smtClean="0"/>
              <a:t>enemigos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Génesis</a:t>
            </a:r>
            <a:r>
              <a:rPr lang="en-US" dirty="0" smtClean="0"/>
              <a:t> 15:16-19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esto</a:t>
            </a:r>
            <a:r>
              <a:rPr lang="en-US" dirty="0" smtClean="0"/>
              <a:t> pueblos </a:t>
            </a:r>
            <a:r>
              <a:rPr lang="en-US" dirty="0" err="1" smtClean="0"/>
              <a:t>debían</a:t>
            </a:r>
            <a:r>
              <a:rPr lang="en-US" dirty="0" smtClean="0"/>
              <a:t> </a:t>
            </a:r>
            <a:r>
              <a:rPr lang="en-US" dirty="0" err="1" smtClean="0"/>
              <a:t>desaparecer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Deuteronomio</a:t>
            </a:r>
            <a:r>
              <a:rPr lang="en-US" dirty="0" smtClean="0"/>
              <a:t> 18</a:t>
            </a:r>
            <a:r>
              <a:rPr lang="en-US" smtClean="0"/>
              <a:t>:</a:t>
            </a:r>
            <a:r>
              <a:rPr lang="en-US" smtClean="0"/>
              <a:t>9,12 </a:t>
            </a:r>
            <a:r>
              <a:rPr lang="en-US" dirty="0" err="1" smtClean="0"/>
              <a:t>Influencias</a:t>
            </a:r>
            <a:r>
              <a:rPr lang="en-US" dirty="0" smtClean="0"/>
              <a:t> de </a:t>
            </a:r>
            <a:r>
              <a:rPr lang="en-US" dirty="0" err="1" smtClean="0"/>
              <a:t>corrupción</a:t>
            </a:r>
            <a:r>
              <a:rPr lang="en-US" dirty="0" smtClean="0"/>
              <a:t> de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culturas</a:t>
            </a:r>
            <a:r>
              <a:rPr lang="en-US" dirty="0" smtClean="0"/>
              <a:t> </a:t>
            </a:r>
            <a:r>
              <a:rPr lang="en-US" dirty="0" err="1" smtClean="0"/>
              <a:t>paganas</a:t>
            </a:r>
            <a:endParaRPr lang="en-US" dirty="0" smtClean="0"/>
          </a:p>
          <a:p>
            <a:r>
              <a:rPr lang="en-US" dirty="0" smtClean="0"/>
              <a:t>2Pedro 2:5-10 </a:t>
            </a:r>
            <a:r>
              <a:rPr lang="en-US" dirty="0" err="1" smtClean="0"/>
              <a:t>Cuando</a:t>
            </a:r>
            <a:r>
              <a:rPr lang="en-US" dirty="0" smtClean="0"/>
              <a:t> Dios </a:t>
            </a:r>
            <a:r>
              <a:rPr lang="en-US" dirty="0" err="1" smtClean="0"/>
              <a:t>juzga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cultura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</a:t>
            </a:r>
            <a:r>
              <a:rPr lang="en-US" dirty="0" err="1" smtClean="0"/>
              <a:t>distinto</a:t>
            </a:r>
            <a:r>
              <a:rPr lang="en-US" dirty="0" smtClean="0"/>
              <a:t> de la </a:t>
            </a:r>
            <a:r>
              <a:rPr lang="en-US" dirty="0" err="1" smtClean="0"/>
              <a:t>condenación</a:t>
            </a:r>
            <a:r>
              <a:rPr lang="en-US" dirty="0" smtClean="0"/>
              <a:t> individual </a:t>
            </a:r>
            <a:r>
              <a:rPr lang="en-US" dirty="0" err="1" smtClean="0"/>
              <a:t>dentro</a:t>
            </a:r>
            <a:r>
              <a:rPr lang="en-US" dirty="0" smtClean="0"/>
              <a:t> de </a:t>
            </a:r>
            <a:r>
              <a:rPr lang="en-US" dirty="0" err="1" smtClean="0"/>
              <a:t>esa</a:t>
            </a:r>
            <a:r>
              <a:rPr lang="en-US" dirty="0" smtClean="0"/>
              <a:t> </a:t>
            </a:r>
            <a:r>
              <a:rPr lang="en-US" dirty="0" err="1" smtClean="0"/>
              <a:t>cultura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081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251" y="40341"/>
            <a:ext cx="7041720" cy="1411941"/>
          </a:xfrm>
        </p:spPr>
        <p:txBody>
          <a:bodyPr/>
          <a:lstStyle/>
          <a:p>
            <a:r>
              <a:rPr lang="en-US" dirty="0" err="1">
                <a:latin typeface="+mj-lt"/>
              </a:rPr>
              <a:t>Respuesta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bíblica</a:t>
            </a:r>
            <a:r>
              <a:rPr lang="en-US" dirty="0">
                <a:latin typeface="+mj-lt"/>
              </a:rPr>
              <a:t> al </a:t>
            </a:r>
            <a:r>
              <a:rPr lang="en-US" dirty="0" err="1">
                <a:latin typeface="+mj-lt"/>
              </a:rPr>
              <a:t>problema</a:t>
            </a: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de los </a:t>
            </a:r>
            <a:r>
              <a:rPr lang="en-US" dirty="0" err="1" smtClean="0">
                <a:latin typeface="+mj-lt"/>
              </a:rPr>
              <a:t>milagros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milagros</a:t>
            </a:r>
            <a:r>
              <a:rPr lang="en-US" dirty="0" smtClean="0"/>
              <a:t> son </a:t>
            </a:r>
            <a:r>
              <a:rPr lang="en-US" dirty="0" err="1" smtClean="0"/>
              <a:t>imposibles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Premisa</a:t>
            </a:r>
            <a:r>
              <a:rPr lang="en-US" dirty="0" smtClean="0"/>
              <a:t> </a:t>
            </a:r>
            <a:r>
              <a:rPr lang="en-US" dirty="0" err="1" smtClean="0"/>
              <a:t>basada</a:t>
            </a:r>
            <a:r>
              <a:rPr lang="en-US" dirty="0" smtClean="0"/>
              <a:t> en la </a:t>
            </a:r>
            <a:r>
              <a:rPr lang="en-US" dirty="0" err="1" smtClean="0"/>
              <a:t>ciencia</a:t>
            </a:r>
            <a:r>
              <a:rPr lang="en-US" dirty="0" smtClean="0"/>
              <a:t>, o </a:t>
            </a:r>
            <a:r>
              <a:rPr lang="en-US" dirty="0" err="1" smtClean="0"/>
              <a:t>mundo</a:t>
            </a:r>
            <a:r>
              <a:rPr lang="en-US" dirty="0" smtClean="0"/>
              <a:t> </a:t>
            </a:r>
            <a:r>
              <a:rPr lang="en-US" dirty="0" err="1" smtClean="0"/>
              <a:t>físico</a:t>
            </a:r>
            <a:r>
              <a:rPr lang="en-US" dirty="0" smtClean="0"/>
              <a:t>. </a:t>
            </a:r>
            <a:r>
              <a:rPr lang="en-US" dirty="0" err="1" smtClean="0"/>
              <a:t>Pero</a:t>
            </a:r>
            <a:r>
              <a:rPr lang="en-US" dirty="0" smtClean="0"/>
              <a:t> no </a:t>
            </a:r>
            <a:r>
              <a:rPr lang="en-US" dirty="0" err="1" smtClean="0"/>
              <a:t>es</a:t>
            </a:r>
            <a:r>
              <a:rPr lang="en-US" dirty="0" smtClean="0"/>
              <a:t> la </a:t>
            </a:r>
            <a:r>
              <a:rPr lang="en-US" dirty="0" err="1" smtClean="0"/>
              <a:t>única</a:t>
            </a:r>
            <a:r>
              <a:rPr lang="en-US" dirty="0" smtClean="0"/>
              <a:t> </a:t>
            </a:r>
            <a:r>
              <a:rPr lang="en-US" dirty="0" err="1" smtClean="0"/>
              <a:t>realidad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existe</a:t>
            </a:r>
            <a:r>
              <a:rPr lang="en-US" dirty="0" smtClean="0"/>
              <a:t>. </a:t>
            </a:r>
            <a:r>
              <a:rPr lang="en-US" dirty="0" err="1" smtClean="0"/>
              <a:t>Curva</a:t>
            </a:r>
            <a:r>
              <a:rPr lang="en-US" dirty="0" smtClean="0"/>
              <a:t> </a:t>
            </a:r>
            <a:r>
              <a:rPr lang="en-US" dirty="0" err="1" smtClean="0"/>
              <a:t>estadística</a:t>
            </a:r>
            <a:r>
              <a:rPr lang="en-US" dirty="0" smtClean="0"/>
              <a:t>, los </a:t>
            </a:r>
            <a:r>
              <a:rPr lang="en-US" dirty="0" err="1" smtClean="0"/>
              <a:t>milagros</a:t>
            </a:r>
            <a:r>
              <a:rPr lang="en-US" dirty="0" smtClean="0"/>
              <a:t> </a:t>
            </a:r>
            <a:r>
              <a:rPr lang="en-US" dirty="0" err="1" smtClean="0"/>
              <a:t>podrían</a:t>
            </a:r>
            <a:r>
              <a:rPr lang="en-US" dirty="0" smtClean="0"/>
              <a:t> </a:t>
            </a:r>
            <a:r>
              <a:rPr lang="en-US" dirty="0" err="1" smtClean="0"/>
              <a:t>ocurrir</a:t>
            </a:r>
            <a:r>
              <a:rPr lang="en-US" dirty="0" smtClean="0"/>
              <a:t> en los </a:t>
            </a:r>
            <a:r>
              <a:rPr lang="en-US" dirty="0" err="1" smtClean="0"/>
              <a:t>extremos</a:t>
            </a:r>
            <a:r>
              <a:rPr lang="en-US" dirty="0" smtClean="0"/>
              <a:t> de la </a:t>
            </a:r>
            <a:r>
              <a:rPr lang="en-US" dirty="0" err="1" smtClean="0"/>
              <a:t>curva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Dios 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hacer</a:t>
            </a:r>
            <a:r>
              <a:rPr lang="en-US" dirty="0" smtClean="0"/>
              <a:t> </a:t>
            </a:r>
            <a:r>
              <a:rPr lang="en-US" dirty="0" err="1" smtClean="0"/>
              <a:t>milagros</a:t>
            </a:r>
            <a:r>
              <a:rPr lang="en-US" dirty="0" smtClean="0"/>
              <a:t>. </a:t>
            </a:r>
            <a:r>
              <a:rPr lang="en-US" dirty="0" err="1" smtClean="0"/>
              <a:t>Pero</a:t>
            </a:r>
            <a:r>
              <a:rPr lang="en-US" dirty="0" smtClean="0"/>
              <a:t> </a:t>
            </a:r>
            <a:r>
              <a:rPr lang="en-US" dirty="0" err="1" smtClean="0"/>
              <a:t>cautela</a:t>
            </a:r>
            <a:r>
              <a:rPr lang="en-US" dirty="0" smtClean="0"/>
              <a:t>, </a:t>
            </a:r>
            <a:r>
              <a:rPr lang="en-US" dirty="0" err="1" smtClean="0"/>
              <a:t>siempre</a:t>
            </a:r>
            <a:r>
              <a:rPr lang="en-US" dirty="0" smtClean="0"/>
              <a:t> </a:t>
            </a:r>
            <a:r>
              <a:rPr lang="en-US" dirty="0" err="1" smtClean="0"/>
              <a:t>cuestionar</a:t>
            </a:r>
            <a:r>
              <a:rPr lang="en-US" dirty="0" smtClean="0"/>
              <a:t>/</a:t>
            </a:r>
            <a:r>
              <a:rPr lang="en-US" dirty="0" err="1" smtClean="0"/>
              <a:t>dudar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raramente</a:t>
            </a:r>
            <a:r>
              <a:rPr lang="en-US" dirty="0" smtClean="0"/>
              <a:t> </a:t>
            </a:r>
            <a:r>
              <a:rPr lang="en-US" dirty="0" err="1" smtClean="0"/>
              <a:t>ocurren</a:t>
            </a:r>
            <a:r>
              <a:rPr lang="en-US" dirty="0" smtClean="0"/>
              <a:t>.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confirmado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otros</a:t>
            </a:r>
            <a:r>
              <a:rPr lang="en-US" dirty="0" smtClean="0"/>
              <a:t> y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medios</a:t>
            </a:r>
            <a:r>
              <a:rPr lang="en-US" dirty="0" smtClean="0"/>
              <a:t> </a:t>
            </a:r>
            <a:r>
              <a:rPr lang="en-US" dirty="0" err="1" smtClean="0"/>
              <a:t>científicos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7100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¿</a:t>
            </a:r>
            <a:r>
              <a:rPr lang="en-US" dirty="0" err="1" smtClean="0">
                <a:latin typeface="+mj-lt"/>
              </a:rPr>
              <a:t>Cuál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es</a:t>
            </a:r>
            <a:r>
              <a:rPr lang="en-US" dirty="0" smtClean="0">
                <a:latin typeface="+mj-lt"/>
              </a:rPr>
              <a:t> el </a:t>
            </a:r>
            <a:r>
              <a:rPr lang="en-US" dirty="0" err="1" smtClean="0">
                <a:latin typeface="+mj-lt"/>
              </a:rPr>
              <a:t>rol</a:t>
            </a:r>
            <a:r>
              <a:rPr lang="en-US" dirty="0" smtClean="0">
                <a:latin typeface="+mj-lt"/>
              </a:rPr>
              <a:t> de la </a:t>
            </a:r>
            <a:r>
              <a:rPr lang="en-US" dirty="0" err="1" smtClean="0">
                <a:latin typeface="+mj-lt"/>
              </a:rPr>
              <a:t>iglesia</a:t>
            </a:r>
            <a:r>
              <a:rPr lang="en-US" dirty="0" smtClean="0">
                <a:latin typeface="+mj-lt"/>
              </a:rPr>
              <a:t> en el </a:t>
            </a:r>
            <a:r>
              <a:rPr lang="en-US" dirty="0" err="1" smtClean="0">
                <a:latin typeface="+mj-lt"/>
              </a:rPr>
              <a:t>mundo</a:t>
            </a:r>
            <a:r>
              <a:rPr lang="en-US" dirty="0" smtClean="0">
                <a:latin typeface="+mj-lt"/>
              </a:rPr>
              <a:t>?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7853222" cy="4289611"/>
          </a:xfrm>
        </p:spPr>
        <p:txBody>
          <a:bodyPr/>
          <a:lstStyle/>
          <a:p>
            <a:r>
              <a:rPr lang="en-US" dirty="0" smtClean="0"/>
              <a:t>EVANGELISMO.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organismo</a:t>
            </a:r>
            <a:r>
              <a:rPr lang="en-US" dirty="0" smtClean="0"/>
              <a:t> </a:t>
            </a:r>
            <a:r>
              <a:rPr lang="en-US" dirty="0" err="1" smtClean="0"/>
              <a:t>espiritual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tiene</a:t>
            </a:r>
            <a:r>
              <a:rPr lang="en-US" dirty="0" smtClean="0"/>
              <a:t> el </a:t>
            </a:r>
            <a:r>
              <a:rPr lang="en-US" dirty="0" err="1" smtClean="0"/>
              <a:t>evangelismo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objetivo</a:t>
            </a:r>
            <a:r>
              <a:rPr lang="en-US" dirty="0" smtClean="0"/>
              <a:t> central</a:t>
            </a:r>
          </a:p>
          <a:p>
            <a:r>
              <a:rPr lang="en-US" dirty="0" smtClean="0"/>
              <a:t>LA GRAN COMISIÓN. Mateo 28:18-19; </a:t>
            </a:r>
            <a:r>
              <a:rPr lang="en-US" dirty="0" err="1" smtClean="0"/>
              <a:t>Hechos</a:t>
            </a:r>
            <a:r>
              <a:rPr lang="en-US" dirty="0" smtClean="0"/>
              <a:t> 1:8</a:t>
            </a:r>
          </a:p>
          <a:p>
            <a:r>
              <a:rPr lang="en-US" dirty="0" smtClean="0"/>
              <a:t>IGLESIA SANA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08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3999" cy="1411941"/>
          </a:xfrm>
        </p:spPr>
        <p:txBody>
          <a:bodyPr/>
          <a:lstStyle/>
          <a:p>
            <a:r>
              <a:rPr lang="en-US" dirty="0" err="1">
                <a:latin typeface="+mj-lt"/>
              </a:rPr>
              <a:t>Respuesta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bíblica</a:t>
            </a:r>
            <a:r>
              <a:rPr lang="en-US" dirty="0">
                <a:latin typeface="+mj-lt"/>
              </a:rPr>
              <a:t> al </a:t>
            </a:r>
            <a:r>
              <a:rPr lang="en-US" dirty="0" err="1">
                <a:latin typeface="+mj-lt"/>
              </a:rPr>
              <a:t>problema</a:t>
            </a: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de los </a:t>
            </a:r>
            <a:r>
              <a:rPr lang="en-US" dirty="0" err="1" smtClean="0">
                <a:latin typeface="+mj-lt"/>
              </a:rPr>
              <a:t>milagros</a:t>
            </a:r>
            <a:r>
              <a:rPr lang="en-US" dirty="0" smtClean="0">
                <a:latin typeface="+mj-lt"/>
              </a:rPr>
              <a:t>: RESURRECCIÓN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BASADO EN EVIDENCIA FORENSE: 5 </a:t>
            </a:r>
            <a:r>
              <a:rPr lang="en-US" dirty="0" err="1" smtClean="0"/>
              <a:t>hipótesis</a:t>
            </a:r>
            <a:r>
              <a:rPr lang="en-US" dirty="0" smtClean="0"/>
              <a:t> </a:t>
            </a:r>
            <a:r>
              <a:rPr lang="en-US" dirty="0" err="1" smtClean="0"/>
              <a:t>concernientes</a:t>
            </a:r>
            <a:r>
              <a:rPr lang="en-US" dirty="0" smtClean="0"/>
              <a:t> a la </a:t>
            </a:r>
            <a:r>
              <a:rPr lang="en-US" dirty="0" err="1" smtClean="0"/>
              <a:t>resurrección</a:t>
            </a:r>
            <a:r>
              <a:rPr lang="en-US" dirty="0" smtClean="0"/>
              <a:t> de Cristo</a:t>
            </a:r>
          </a:p>
          <a:p>
            <a:pPr lvl="1"/>
            <a:r>
              <a:rPr lang="en-US" b="1" dirty="0" err="1" smtClean="0"/>
              <a:t>Cuerpo</a:t>
            </a:r>
            <a:r>
              <a:rPr lang="en-US" b="1" dirty="0" smtClean="0"/>
              <a:t> </a:t>
            </a:r>
            <a:r>
              <a:rPr lang="en-US" b="1" dirty="0" err="1" smtClean="0"/>
              <a:t>robado</a:t>
            </a:r>
            <a:r>
              <a:rPr lang="en-US" b="1" dirty="0" smtClean="0"/>
              <a:t> </a:t>
            </a:r>
            <a:r>
              <a:rPr lang="en-US" dirty="0" smtClean="0"/>
              <a:t>¿</a:t>
            </a:r>
            <a:r>
              <a:rPr lang="en-US" dirty="0" err="1" smtClean="0"/>
              <a:t>quién</a:t>
            </a:r>
            <a:r>
              <a:rPr lang="en-US" dirty="0" smtClean="0"/>
              <a:t> lo </a:t>
            </a:r>
            <a:r>
              <a:rPr lang="en-US" dirty="0" err="1" smtClean="0"/>
              <a:t>robó</a:t>
            </a:r>
            <a:r>
              <a:rPr lang="en-US" dirty="0" smtClean="0"/>
              <a:t>? Los </a:t>
            </a:r>
            <a:r>
              <a:rPr lang="en-US" dirty="0" err="1" smtClean="0"/>
              <a:t>romanos</a:t>
            </a:r>
            <a:r>
              <a:rPr lang="en-US" dirty="0" smtClean="0"/>
              <a:t> </a:t>
            </a:r>
            <a:r>
              <a:rPr lang="en-US" dirty="0" err="1" smtClean="0"/>
              <a:t>querían</a:t>
            </a:r>
            <a:r>
              <a:rPr lang="en-US" dirty="0" smtClean="0"/>
              <a:t> la </a:t>
            </a:r>
            <a:r>
              <a:rPr lang="en-US" dirty="0" err="1" smtClean="0"/>
              <a:t>paza</a:t>
            </a:r>
            <a:r>
              <a:rPr lang="en-US" dirty="0" smtClean="0"/>
              <a:t> </a:t>
            </a:r>
            <a:r>
              <a:rPr lang="en-US" dirty="0" err="1" smtClean="0"/>
              <a:t>porque</a:t>
            </a:r>
            <a:r>
              <a:rPr lang="en-US" dirty="0" smtClean="0"/>
              <a:t> </a:t>
            </a:r>
            <a:r>
              <a:rPr lang="en-US" dirty="0" err="1" smtClean="0"/>
              <a:t>estaban</a:t>
            </a:r>
            <a:r>
              <a:rPr lang="en-US" dirty="0" smtClean="0"/>
              <a:t> en </a:t>
            </a:r>
            <a:r>
              <a:rPr lang="en-US" dirty="0" err="1" smtClean="0"/>
              <a:t>dificultades</a:t>
            </a:r>
            <a:r>
              <a:rPr lang="en-US" dirty="0" smtClean="0"/>
              <a:t> con Roma; los </a:t>
            </a:r>
            <a:r>
              <a:rPr lang="en-US" dirty="0" err="1" smtClean="0"/>
              <a:t>judíos</a:t>
            </a:r>
            <a:r>
              <a:rPr lang="en-US" dirty="0" smtClean="0"/>
              <a:t> </a:t>
            </a:r>
            <a:r>
              <a:rPr lang="en-US" dirty="0" err="1" smtClean="0"/>
              <a:t>querían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cuerpo</a:t>
            </a:r>
            <a:r>
              <a:rPr lang="en-US" dirty="0" smtClean="0"/>
              <a:t> </a:t>
            </a:r>
            <a:r>
              <a:rPr lang="en-US" dirty="0" err="1" smtClean="0"/>
              <a:t>apareciera</a:t>
            </a:r>
            <a:r>
              <a:rPr lang="en-US" dirty="0"/>
              <a:t> </a:t>
            </a:r>
            <a:r>
              <a:rPr lang="en-US" dirty="0" err="1" smtClean="0"/>
              <a:t>tomaron</a:t>
            </a:r>
            <a:r>
              <a:rPr lang="en-US" dirty="0" smtClean="0"/>
              <a:t> </a:t>
            </a:r>
            <a:r>
              <a:rPr lang="en-US" dirty="0" err="1" smtClean="0"/>
              <a:t>medidas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impedir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ocurriera</a:t>
            </a:r>
            <a:r>
              <a:rPr lang="en-US" dirty="0" smtClean="0"/>
              <a:t>. Mateo 28:11-15</a:t>
            </a:r>
          </a:p>
          <a:p>
            <a:pPr lvl="1"/>
            <a:r>
              <a:rPr lang="en-US" b="1" dirty="0" err="1" smtClean="0"/>
              <a:t>Tumba</a:t>
            </a:r>
            <a:r>
              <a:rPr lang="en-US" b="1" dirty="0" smtClean="0"/>
              <a:t> </a:t>
            </a:r>
            <a:r>
              <a:rPr lang="en-US" b="1" dirty="0" err="1" smtClean="0"/>
              <a:t>equivocada</a:t>
            </a:r>
            <a:r>
              <a:rPr lang="en-US" dirty="0" smtClean="0"/>
              <a:t>. </a:t>
            </a:r>
            <a:r>
              <a:rPr lang="en-US" dirty="0" err="1" smtClean="0"/>
              <a:t>Rápidamente</a:t>
            </a:r>
            <a:r>
              <a:rPr lang="en-US" dirty="0" smtClean="0"/>
              <a:t> se </a:t>
            </a:r>
            <a:r>
              <a:rPr lang="en-US" dirty="0" err="1" smtClean="0"/>
              <a:t>encuentra</a:t>
            </a:r>
            <a:r>
              <a:rPr lang="en-US" dirty="0" smtClean="0"/>
              <a:t> la </a:t>
            </a:r>
            <a:r>
              <a:rPr lang="en-US" dirty="0" err="1" smtClean="0"/>
              <a:t>tumba</a:t>
            </a:r>
            <a:r>
              <a:rPr lang="en-US" dirty="0" smtClean="0"/>
              <a:t> </a:t>
            </a:r>
            <a:r>
              <a:rPr lang="en-US" dirty="0" err="1" smtClean="0"/>
              <a:t>correcta</a:t>
            </a:r>
            <a:r>
              <a:rPr lang="en-US" dirty="0" smtClean="0"/>
              <a:t> y se produce el </a:t>
            </a:r>
            <a:r>
              <a:rPr lang="en-US" dirty="0" err="1" smtClean="0"/>
              <a:t>cuerpo</a:t>
            </a:r>
            <a:r>
              <a:rPr lang="en-US" dirty="0" smtClean="0"/>
              <a:t>. </a:t>
            </a:r>
            <a:r>
              <a:rPr lang="en-US" dirty="0" err="1" smtClean="0"/>
              <a:t>Hechos</a:t>
            </a:r>
            <a:r>
              <a:rPr lang="en-US" dirty="0" smtClean="0"/>
              <a:t> 5:35-39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33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251" y="40341"/>
            <a:ext cx="7935994" cy="1411941"/>
          </a:xfrm>
        </p:spPr>
        <p:txBody>
          <a:bodyPr/>
          <a:lstStyle/>
          <a:p>
            <a:r>
              <a:rPr lang="en-US" dirty="0" err="1">
                <a:latin typeface="+mj-lt"/>
              </a:rPr>
              <a:t>Respuesta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bíblica</a:t>
            </a:r>
            <a:r>
              <a:rPr lang="en-US" dirty="0">
                <a:latin typeface="+mj-lt"/>
              </a:rPr>
              <a:t> al </a:t>
            </a:r>
            <a:r>
              <a:rPr lang="en-US" dirty="0" err="1">
                <a:latin typeface="+mj-lt"/>
              </a:rPr>
              <a:t>problema</a:t>
            </a: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de los </a:t>
            </a:r>
            <a:r>
              <a:rPr lang="en-US" dirty="0" err="1" smtClean="0">
                <a:latin typeface="+mj-lt"/>
              </a:rPr>
              <a:t>milagros</a:t>
            </a:r>
            <a:r>
              <a:rPr lang="en-US" dirty="0" smtClean="0">
                <a:latin typeface="+mj-lt"/>
              </a:rPr>
              <a:t>: RESURRECCIÓN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8351838" cy="5096435"/>
          </a:xfrm>
        </p:spPr>
        <p:txBody>
          <a:bodyPr>
            <a:normAutofit lnSpcReduction="10000"/>
          </a:bodyPr>
          <a:lstStyle/>
          <a:p>
            <a:pPr lvl="1"/>
            <a:r>
              <a:rPr lang="en-US" b="1" dirty="0" err="1" smtClean="0"/>
              <a:t>Teoría</a:t>
            </a:r>
            <a:r>
              <a:rPr lang="en-US" b="1" dirty="0" smtClean="0"/>
              <a:t> de la </a:t>
            </a:r>
            <a:r>
              <a:rPr lang="en-US" b="1" dirty="0" err="1" smtClean="0"/>
              <a:t>droga</a:t>
            </a:r>
            <a:r>
              <a:rPr lang="en-US" dirty="0" smtClean="0"/>
              <a:t>. (COMPLOT DE PASCUA)No </a:t>
            </a:r>
            <a:r>
              <a:rPr lang="en-US" dirty="0" err="1" smtClean="0"/>
              <a:t>murió</a:t>
            </a:r>
            <a:r>
              <a:rPr lang="en-US" dirty="0" smtClean="0"/>
              <a:t> </a:t>
            </a:r>
            <a:r>
              <a:rPr lang="en-US" dirty="0" err="1" smtClean="0"/>
              <a:t>realmente</a:t>
            </a:r>
            <a:r>
              <a:rPr lang="en-US" dirty="0" smtClean="0"/>
              <a:t>, </a:t>
            </a:r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drogado</a:t>
            </a:r>
            <a:r>
              <a:rPr lang="en-US" dirty="0" smtClean="0"/>
              <a:t> y </a:t>
            </a:r>
            <a:r>
              <a:rPr lang="en-US" dirty="0" err="1" smtClean="0"/>
              <a:t>luego</a:t>
            </a:r>
            <a:r>
              <a:rPr lang="en-US" dirty="0" smtClean="0"/>
              <a:t> </a:t>
            </a:r>
            <a:r>
              <a:rPr lang="en-US" dirty="0" err="1" smtClean="0"/>
              <a:t>apareció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 nada. </a:t>
            </a:r>
            <a:r>
              <a:rPr lang="en-US" dirty="0" err="1" smtClean="0"/>
              <a:t>Difícil</a:t>
            </a:r>
            <a:r>
              <a:rPr lang="en-US" dirty="0" smtClean="0"/>
              <a:t> </a:t>
            </a:r>
            <a:r>
              <a:rPr lang="en-US" dirty="0" err="1" smtClean="0"/>
              <a:t>soportar</a:t>
            </a:r>
            <a:r>
              <a:rPr lang="en-US" dirty="0" smtClean="0"/>
              <a:t> </a:t>
            </a:r>
            <a:r>
              <a:rPr lang="en-US" dirty="0" err="1" smtClean="0"/>
              <a:t>tortura</a:t>
            </a:r>
            <a:r>
              <a:rPr lang="en-US" dirty="0" smtClean="0"/>
              <a:t> en la </a:t>
            </a:r>
            <a:r>
              <a:rPr lang="en-US" dirty="0" err="1" smtClean="0"/>
              <a:t>cruz</a:t>
            </a:r>
            <a:r>
              <a:rPr lang="en-US" dirty="0" smtClean="0"/>
              <a:t>, </a:t>
            </a:r>
            <a:r>
              <a:rPr lang="en-US" dirty="0" err="1" smtClean="0"/>
              <a:t>sacarse</a:t>
            </a:r>
            <a:r>
              <a:rPr lang="en-US" dirty="0" smtClean="0"/>
              <a:t> </a:t>
            </a:r>
            <a:r>
              <a:rPr lang="en-US" dirty="0" err="1" smtClean="0"/>
              <a:t>muchos</a:t>
            </a:r>
            <a:r>
              <a:rPr lang="en-US" dirty="0" smtClean="0"/>
              <a:t> kg de </a:t>
            </a:r>
            <a:r>
              <a:rPr lang="en-US" dirty="0" err="1" smtClean="0"/>
              <a:t>especies</a:t>
            </a:r>
            <a:r>
              <a:rPr lang="en-US" dirty="0" smtClean="0"/>
              <a:t> </a:t>
            </a:r>
            <a:r>
              <a:rPr lang="en-US" dirty="0" err="1" smtClean="0"/>
              <a:t>aromáticas</a:t>
            </a:r>
            <a:r>
              <a:rPr lang="en-US" dirty="0" smtClean="0"/>
              <a:t> y </a:t>
            </a:r>
            <a:r>
              <a:rPr lang="en-US" dirty="0" err="1" smtClean="0"/>
              <a:t>vestido</a:t>
            </a:r>
            <a:r>
              <a:rPr lang="en-US" dirty="0" smtClean="0"/>
              <a:t> de </a:t>
            </a:r>
            <a:r>
              <a:rPr lang="en-US" dirty="0" err="1" smtClean="0"/>
              <a:t>momia</a:t>
            </a:r>
            <a:r>
              <a:rPr lang="en-US" dirty="0" smtClean="0"/>
              <a:t>, </a:t>
            </a:r>
            <a:r>
              <a:rPr lang="en-US" dirty="0" err="1" smtClean="0"/>
              <a:t>rodar</a:t>
            </a:r>
            <a:r>
              <a:rPr lang="en-US" dirty="0" smtClean="0"/>
              <a:t> la </a:t>
            </a:r>
            <a:r>
              <a:rPr lang="en-US" dirty="0" err="1" smtClean="0"/>
              <a:t>piedra</a:t>
            </a:r>
            <a:r>
              <a:rPr lang="en-US" dirty="0" smtClean="0"/>
              <a:t>, </a:t>
            </a:r>
            <a:r>
              <a:rPr lang="en-US" dirty="0" err="1" smtClean="0"/>
              <a:t>confrontar</a:t>
            </a:r>
            <a:r>
              <a:rPr lang="en-US" dirty="0" smtClean="0"/>
              <a:t> a los </a:t>
            </a:r>
            <a:r>
              <a:rPr lang="en-US" dirty="0" err="1" smtClean="0"/>
              <a:t>guardias</a:t>
            </a:r>
            <a:r>
              <a:rPr lang="en-US" dirty="0" smtClean="0"/>
              <a:t> y </a:t>
            </a:r>
            <a:r>
              <a:rPr lang="en-US" dirty="0" err="1" smtClean="0"/>
              <a:t>luego</a:t>
            </a:r>
            <a:r>
              <a:rPr lang="en-US" dirty="0" smtClean="0"/>
              <a:t> </a:t>
            </a:r>
            <a:r>
              <a:rPr lang="en-US" dirty="0" err="1" smtClean="0"/>
              <a:t>convencer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nada </a:t>
            </a:r>
            <a:r>
              <a:rPr lang="en-US" dirty="0" err="1" smtClean="0"/>
              <a:t>había</a:t>
            </a:r>
            <a:r>
              <a:rPr lang="en-US" dirty="0" smtClean="0"/>
              <a:t> </a:t>
            </a:r>
            <a:r>
              <a:rPr lang="en-US" dirty="0" err="1" smtClean="0"/>
              <a:t>pasado</a:t>
            </a:r>
            <a:r>
              <a:rPr lang="en-US" dirty="0" smtClean="0"/>
              <a:t>?</a:t>
            </a:r>
          </a:p>
          <a:p>
            <a:pPr lvl="1"/>
            <a:r>
              <a:rPr lang="en-US" b="1" dirty="0" err="1" smtClean="0"/>
              <a:t>Teoría</a:t>
            </a:r>
            <a:r>
              <a:rPr lang="en-US" b="1" dirty="0" smtClean="0"/>
              <a:t> de la </a:t>
            </a:r>
            <a:r>
              <a:rPr lang="en-US" b="1" dirty="0" err="1" smtClean="0"/>
              <a:t>alucinación</a:t>
            </a:r>
            <a:r>
              <a:rPr lang="en-US" dirty="0" smtClean="0"/>
              <a:t>.  Lo </a:t>
            </a:r>
            <a:r>
              <a:rPr lang="en-US" dirty="0" err="1" smtClean="0"/>
              <a:t>que</a:t>
            </a:r>
            <a:r>
              <a:rPr lang="en-US" dirty="0" smtClean="0"/>
              <a:t> la </a:t>
            </a:r>
            <a:r>
              <a:rPr lang="en-US" dirty="0" err="1" smtClean="0"/>
              <a:t>gente</a:t>
            </a:r>
            <a:r>
              <a:rPr lang="en-US" dirty="0" smtClean="0"/>
              <a:t> </a:t>
            </a:r>
            <a:r>
              <a:rPr lang="en-US" dirty="0" err="1" smtClean="0"/>
              <a:t>vio</a:t>
            </a:r>
            <a:r>
              <a:rPr lang="en-US" dirty="0" smtClean="0"/>
              <a:t> </a:t>
            </a:r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alucinación</a:t>
            </a:r>
            <a:r>
              <a:rPr lang="en-US" dirty="0" smtClean="0"/>
              <a:t> en </a:t>
            </a:r>
            <a:r>
              <a:rPr lang="en-US" dirty="0" err="1" smtClean="0"/>
              <a:t>masa</a:t>
            </a:r>
            <a:r>
              <a:rPr lang="en-US" dirty="0" smtClean="0"/>
              <a:t>. No </a:t>
            </a:r>
            <a:r>
              <a:rPr lang="en-US" dirty="0" err="1" smtClean="0"/>
              <a:t>existen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alucinaciones</a:t>
            </a:r>
            <a:r>
              <a:rPr lang="en-US" dirty="0" smtClean="0"/>
              <a:t> en </a:t>
            </a:r>
            <a:r>
              <a:rPr lang="en-US" dirty="0" err="1" smtClean="0"/>
              <a:t>masa</a:t>
            </a:r>
            <a:r>
              <a:rPr lang="en-US" dirty="0" smtClean="0"/>
              <a:t>. Juan 20:30-31; Lucas 24</a:t>
            </a:r>
          </a:p>
          <a:p>
            <a:pPr lvl="1"/>
            <a:r>
              <a:rPr lang="en-US" b="1" dirty="0" err="1" smtClean="0"/>
              <a:t>Teoría</a:t>
            </a:r>
            <a:r>
              <a:rPr lang="en-US" b="1" dirty="0" smtClean="0"/>
              <a:t> de la </a:t>
            </a:r>
            <a:r>
              <a:rPr lang="en-US" b="1" dirty="0" err="1" smtClean="0"/>
              <a:t>leyenda</a:t>
            </a:r>
            <a:r>
              <a:rPr lang="en-US" dirty="0" smtClean="0"/>
              <a:t>. Los </a:t>
            </a:r>
            <a:r>
              <a:rPr lang="en-US" dirty="0" err="1" smtClean="0"/>
              <a:t>manuscritos</a:t>
            </a:r>
            <a:r>
              <a:rPr lang="en-US" dirty="0" smtClean="0"/>
              <a:t> </a:t>
            </a:r>
            <a:r>
              <a:rPr lang="en-US" dirty="0" err="1" smtClean="0"/>
              <a:t>fueron</a:t>
            </a:r>
            <a:r>
              <a:rPr lang="en-US" dirty="0" smtClean="0"/>
              <a:t> </a:t>
            </a:r>
            <a:r>
              <a:rPr lang="en-US" dirty="0" err="1" smtClean="0"/>
              <a:t>escritos</a:t>
            </a:r>
            <a:r>
              <a:rPr lang="en-US" dirty="0" smtClean="0"/>
              <a:t> </a:t>
            </a:r>
            <a:r>
              <a:rPr lang="en-US" dirty="0" err="1" smtClean="0"/>
              <a:t>suficientemente</a:t>
            </a:r>
            <a:r>
              <a:rPr lang="en-US" dirty="0" smtClean="0"/>
              <a:t> </a:t>
            </a:r>
            <a:r>
              <a:rPr lang="en-US" dirty="0" err="1" smtClean="0"/>
              <a:t>temprano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desmentirlos</a:t>
            </a:r>
            <a:r>
              <a:rPr lang="en-US" dirty="0" smtClean="0"/>
              <a:t>; y los </a:t>
            </a:r>
            <a:r>
              <a:rPr lang="en-US" dirty="0" err="1" smtClean="0"/>
              <a:t>mártires</a:t>
            </a:r>
            <a:r>
              <a:rPr lang="en-US" dirty="0" smtClean="0"/>
              <a:t> </a:t>
            </a:r>
            <a:r>
              <a:rPr lang="en-US" dirty="0" err="1" smtClean="0"/>
              <a:t>murieron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sabían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era </a:t>
            </a:r>
            <a:r>
              <a:rPr lang="en-US" dirty="0" err="1" smtClean="0"/>
              <a:t>verdad.Lucas</a:t>
            </a:r>
            <a:r>
              <a:rPr lang="en-US" dirty="0" smtClean="0"/>
              <a:t> 1:1-4; 1Juan 1:1-3; 1Pedro 1:16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425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341"/>
            <a:ext cx="9144000" cy="1411941"/>
          </a:xfrm>
        </p:spPr>
        <p:txBody>
          <a:bodyPr/>
          <a:lstStyle/>
          <a:p>
            <a:r>
              <a:rPr lang="en-US" dirty="0" err="1" smtClean="0">
                <a:latin typeface="+mj-lt"/>
              </a:rPr>
              <a:t>Otro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argumento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bíblico</a:t>
            </a:r>
            <a:r>
              <a:rPr lang="en-US" dirty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para</a:t>
            </a:r>
            <a:r>
              <a:rPr lang="en-US" dirty="0" smtClean="0">
                <a:latin typeface="+mj-lt"/>
              </a:rPr>
              <a:t> la </a:t>
            </a:r>
            <a:r>
              <a:rPr lang="en-US" dirty="0" err="1" smtClean="0">
                <a:latin typeface="+mj-lt"/>
              </a:rPr>
              <a:t>resurrección</a:t>
            </a:r>
            <a:r>
              <a:rPr lang="en-US" dirty="0" smtClean="0">
                <a:latin typeface="+mj-lt"/>
              </a:rPr>
              <a:t>: PROFECÍA CUMPLIDA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8351838" cy="5096435"/>
          </a:xfrm>
        </p:spPr>
        <p:txBody>
          <a:bodyPr>
            <a:normAutofit/>
          </a:bodyPr>
          <a:lstStyle/>
          <a:p>
            <a:pPr lvl="1"/>
            <a:r>
              <a:rPr lang="en-US" dirty="0" err="1" smtClean="0"/>
              <a:t>Isaías</a:t>
            </a:r>
            <a:r>
              <a:rPr lang="en-US" dirty="0" smtClean="0"/>
              <a:t> 53. </a:t>
            </a:r>
            <a:r>
              <a:rPr lang="en-US" dirty="0" err="1" smtClean="0"/>
              <a:t>Siervo</a:t>
            </a:r>
            <a:r>
              <a:rPr lang="en-US" dirty="0" smtClean="0"/>
              <a:t> </a:t>
            </a:r>
            <a:r>
              <a:rPr lang="en-US" dirty="0" err="1" smtClean="0"/>
              <a:t>inocente</a:t>
            </a:r>
            <a:r>
              <a:rPr lang="en-US" dirty="0" smtClean="0"/>
              <a:t> </a:t>
            </a:r>
            <a:r>
              <a:rPr lang="en-US" dirty="0" err="1" smtClean="0"/>
              <a:t>sufriendo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pecados</a:t>
            </a:r>
            <a:r>
              <a:rPr lang="en-US" dirty="0" smtClean="0"/>
              <a:t> del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humano</a:t>
            </a:r>
            <a:endParaRPr lang="en-US" dirty="0" smtClean="0"/>
          </a:p>
          <a:p>
            <a:pPr lvl="1"/>
            <a:r>
              <a:rPr lang="en-US" dirty="0" err="1" smtClean="0"/>
              <a:t>Salmos</a:t>
            </a:r>
            <a:r>
              <a:rPr lang="en-US" dirty="0" smtClean="0"/>
              <a:t> 22: </a:t>
            </a:r>
            <a:r>
              <a:rPr lang="en-US" dirty="0" err="1" smtClean="0"/>
              <a:t>Detalles</a:t>
            </a:r>
            <a:r>
              <a:rPr lang="en-US" dirty="0" smtClean="0"/>
              <a:t> de la </a:t>
            </a:r>
            <a:r>
              <a:rPr lang="en-US" dirty="0" err="1" smtClean="0"/>
              <a:t>crucifixión</a:t>
            </a:r>
            <a:r>
              <a:rPr lang="en-US" dirty="0" smtClean="0"/>
              <a:t>, antes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existiera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instrumento</a:t>
            </a:r>
            <a:r>
              <a:rPr lang="en-US" dirty="0" smtClean="0"/>
              <a:t> de </a:t>
            </a:r>
            <a:r>
              <a:rPr lang="en-US" dirty="0" err="1" smtClean="0"/>
              <a:t>tortura</a:t>
            </a:r>
            <a:r>
              <a:rPr lang="en-US" dirty="0" smtClean="0"/>
              <a:t> y </a:t>
            </a:r>
            <a:r>
              <a:rPr lang="en-US" dirty="0" err="1" smtClean="0"/>
              <a:t>muerte</a:t>
            </a:r>
            <a:endParaRPr lang="en-US" dirty="0" smtClean="0"/>
          </a:p>
          <a:p>
            <a:pPr lvl="1"/>
            <a:r>
              <a:rPr lang="en-US" dirty="0" err="1" smtClean="0"/>
              <a:t>Isaías</a:t>
            </a:r>
            <a:r>
              <a:rPr lang="en-US" dirty="0" smtClean="0"/>
              <a:t> 9:6,7  100% Dios y 100% Hombre</a:t>
            </a:r>
          </a:p>
          <a:p>
            <a:pPr lvl="1"/>
            <a:r>
              <a:rPr lang="en-US" dirty="0" err="1" smtClean="0"/>
              <a:t>Miqueas</a:t>
            </a:r>
            <a:r>
              <a:rPr lang="en-US" dirty="0" smtClean="0"/>
              <a:t> 5:2 </a:t>
            </a:r>
            <a:r>
              <a:rPr lang="en-US" dirty="0" err="1" smtClean="0"/>
              <a:t>Mesías</a:t>
            </a:r>
            <a:r>
              <a:rPr lang="en-US" dirty="0" smtClean="0"/>
              <a:t> </a:t>
            </a:r>
            <a:r>
              <a:rPr lang="en-US" dirty="0" err="1" smtClean="0"/>
              <a:t>nacido</a:t>
            </a:r>
            <a:r>
              <a:rPr lang="en-US" dirty="0" smtClean="0"/>
              <a:t> en </a:t>
            </a:r>
            <a:r>
              <a:rPr lang="en-US" dirty="0" err="1" smtClean="0"/>
              <a:t>Belén</a:t>
            </a:r>
            <a:endParaRPr lang="en-US" dirty="0" smtClean="0"/>
          </a:p>
          <a:p>
            <a:pPr lvl="1"/>
            <a:r>
              <a:rPr lang="en-US" dirty="0" err="1" smtClean="0"/>
              <a:t>Isaías</a:t>
            </a:r>
            <a:r>
              <a:rPr lang="en-US" dirty="0" smtClean="0"/>
              <a:t> 7:14 </a:t>
            </a:r>
            <a:r>
              <a:rPr lang="en-US" dirty="0" err="1" smtClean="0"/>
              <a:t>nacido</a:t>
            </a:r>
            <a:r>
              <a:rPr lang="en-US" dirty="0" smtClean="0"/>
              <a:t> de </a:t>
            </a:r>
            <a:r>
              <a:rPr lang="en-US" dirty="0" err="1" smtClean="0"/>
              <a:t>virgen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381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j-lt"/>
              </a:rPr>
              <a:t>Tres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clases</a:t>
            </a:r>
            <a:r>
              <a:rPr lang="en-US" dirty="0" smtClean="0">
                <a:latin typeface="+mj-lt"/>
              </a:rPr>
              <a:t> de </a:t>
            </a:r>
            <a:r>
              <a:rPr lang="en-US" dirty="0" err="1" smtClean="0">
                <a:latin typeface="+mj-lt"/>
              </a:rPr>
              <a:t>evangelismo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distintos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2162" y="1761565"/>
            <a:ext cx="8016036" cy="4289611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Testimonio</a:t>
            </a:r>
            <a:r>
              <a:rPr lang="en-US" dirty="0" smtClean="0"/>
              <a:t> </a:t>
            </a:r>
            <a:r>
              <a:rPr lang="en-US" dirty="0" err="1" smtClean="0"/>
              <a:t>místico</a:t>
            </a:r>
            <a:r>
              <a:rPr lang="en-US" dirty="0" smtClean="0"/>
              <a:t>. Se </a:t>
            </a:r>
            <a:r>
              <a:rPr lang="en-US" dirty="0" err="1" smtClean="0"/>
              <a:t>debe</a:t>
            </a:r>
            <a:r>
              <a:rPr lang="en-US" dirty="0" smtClean="0"/>
              <a:t> </a:t>
            </a:r>
            <a:r>
              <a:rPr lang="en-US" dirty="0" err="1" smtClean="0"/>
              <a:t>experimentar</a:t>
            </a:r>
            <a:r>
              <a:rPr lang="en-US" dirty="0" smtClean="0"/>
              <a:t> a Dios (</a:t>
            </a:r>
            <a:r>
              <a:rPr lang="en-US" dirty="0" err="1" smtClean="0"/>
              <a:t>amor</a:t>
            </a:r>
            <a:r>
              <a:rPr lang="en-US" dirty="0" smtClean="0"/>
              <a:t>, </a:t>
            </a:r>
            <a:r>
              <a:rPr lang="en-US" dirty="0" err="1" smtClean="0"/>
              <a:t>preocupación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lo </a:t>
            </a:r>
            <a:r>
              <a:rPr lang="en-US" dirty="0" err="1" smtClean="0"/>
              <a:t>demás</a:t>
            </a:r>
            <a:r>
              <a:rPr lang="en-US" dirty="0" smtClean="0"/>
              <a:t>) 1Corintios 14:20,22-25</a:t>
            </a:r>
          </a:p>
          <a:p>
            <a:r>
              <a:rPr lang="en-US" dirty="0" err="1" smtClean="0"/>
              <a:t>Testimonio</a:t>
            </a:r>
            <a:r>
              <a:rPr lang="en-US" dirty="0" smtClean="0"/>
              <a:t> individual.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creyente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responsible de </a:t>
            </a:r>
            <a:r>
              <a:rPr lang="en-US" dirty="0" err="1" smtClean="0"/>
              <a:t>dar</a:t>
            </a:r>
            <a:r>
              <a:rPr lang="en-US" dirty="0" smtClean="0"/>
              <a:t> el </a:t>
            </a:r>
            <a:r>
              <a:rPr lang="en-US" dirty="0" err="1" smtClean="0"/>
              <a:t>evangelio</a:t>
            </a:r>
            <a:r>
              <a:rPr lang="en-US" dirty="0" smtClean="0"/>
              <a:t> y </a:t>
            </a:r>
            <a:r>
              <a:rPr lang="en-US" dirty="0" err="1" smtClean="0"/>
              <a:t>ser</a:t>
            </a:r>
            <a:r>
              <a:rPr lang="en-US" dirty="0" smtClean="0"/>
              <a:t> un </a:t>
            </a:r>
            <a:r>
              <a:rPr lang="en-US" dirty="0" err="1" smtClean="0"/>
              <a:t>ejemplo</a:t>
            </a:r>
            <a:r>
              <a:rPr lang="en-US" dirty="0" smtClean="0"/>
              <a:t>. 1Pedro 3:15; </a:t>
            </a:r>
            <a:r>
              <a:rPr lang="en-US" dirty="0" err="1" smtClean="0"/>
              <a:t>Colosenses</a:t>
            </a:r>
            <a:r>
              <a:rPr lang="en-US" dirty="0" smtClean="0"/>
              <a:t> 4:2-6</a:t>
            </a:r>
          </a:p>
          <a:p>
            <a:r>
              <a:rPr lang="en-US" dirty="0" smtClean="0"/>
              <a:t>Misiones: Global. </a:t>
            </a:r>
            <a:r>
              <a:rPr lang="en-US" dirty="0" err="1" smtClean="0"/>
              <a:t>Tiene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ver</a:t>
            </a:r>
            <a:r>
              <a:rPr lang="en-US" dirty="0" smtClean="0"/>
              <a:t> con </a:t>
            </a:r>
            <a:r>
              <a:rPr lang="en-US" dirty="0" err="1" smtClean="0"/>
              <a:t>cruzar</a:t>
            </a:r>
            <a:r>
              <a:rPr lang="en-US" dirty="0" smtClean="0"/>
              <a:t> </a:t>
            </a:r>
            <a:r>
              <a:rPr lang="en-US" dirty="0" err="1" smtClean="0"/>
              <a:t>fronteras</a:t>
            </a:r>
            <a:r>
              <a:rPr lang="en-US" dirty="0" smtClean="0"/>
              <a:t> </a:t>
            </a:r>
            <a:r>
              <a:rPr lang="en-US" dirty="0" err="1" smtClean="0"/>
              <a:t>culturales</a:t>
            </a:r>
            <a:r>
              <a:rPr lang="en-US" dirty="0" smtClean="0"/>
              <a:t>.  </a:t>
            </a:r>
            <a:r>
              <a:rPr lang="en-US" dirty="0" err="1" smtClean="0"/>
              <a:t>Génesis</a:t>
            </a:r>
            <a:r>
              <a:rPr lang="en-US" dirty="0" smtClean="0"/>
              <a:t> 12:3; Mateo 28:18,19; </a:t>
            </a:r>
            <a:r>
              <a:rPr lang="en-US" dirty="0" err="1" smtClean="0"/>
              <a:t>Salmos</a:t>
            </a:r>
            <a:r>
              <a:rPr lang="en-US" dirty="0" smtClean="0"/>
              <a:t> 67; </a:t>
            </a:r>
            <a:r>
              <a:rPr lang="en-US" dirty="0" err="1" smtClean="0"/>
              <a:t>Romanos</a:t>
            </a:r>
            <a:r>
              <a:rPr lang="en-US" dirty="0" smtClean="0"/>
              <a:t> 15:20</a:t>
            </a:r>
          </a:p>
        </p:txBody>
      </p:sp>
    </p:spTree>
    <p:extLst>
      <p:ext uri="{BB962C8B-B14F-4D97-AF65-F5344CB8AC3E}">
        <p14:creationId xmlns:p14="http://schemas.microsoft.com/office/powerpoint/2010/main" val="19170700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j-lt"/>
              </a:rPr>
              <a:t>Cinco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convicciones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bíblicas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concernientes</a:t>
            </a:r>
            <a:r>
              <a:rPr lang="en-US" dirty="0" smtClean="0">
                <a:latin typeface="+mj-lt"/>
              </a:rPr>
              <a:t> al </a:t>
            </a:r>
            <a:r>
              <a:rPr lang="en-US" dirty="0" err="1" smtClean="0">
                <a:latin typeface="+mj-lt"/>
              </a:rPr>
              <a:t>evangelismo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 smtClean="0"/>
              <a:t>Todas</a:t>
            </a:r>
            <a:r>
              <a:rPr lang="en-US" i="1" dirty="0" smtClean="0"/>
              <a:t> </a:t>
            </a:r>
            <a:r>
              <a:rPr lang="en-US" i="1" dirty="0" err="1" smtClean="0"/>
              <a:t>las</a:t>
            </a:r>
            <a:r>
              <a:rPr lang="en-US" i="1" dirty="0" smtClean="0"/>
              <a:t> personas </a:t>
            </a:r>
            <a:r>
              <a:rPr lang="en-US" i="1" dirty="0" err="1" smtClean="0"/>
              <a:t>están</a:t>
            </a:r>
            <a:r>
              <a:rPr lang="en-US" i="1" dirty="0" smtClean="0"/>
              <a:t> </a:t>
            </a:r>
            <a:r>
              <a:rPr lang="en-US" i="1" dirty="0" err="1" smtClean="0"/>
              <a:t>perdidas</a:t>
            </a:r>
            <a:r>
              <a:rPr lang="en-US" i="1" dirty="0" smtClean="0"/>
              <a:t> </a:t>
            </a:r>
            <a:r>
              <a:rPr lang="en-US" i="1" dirty="0" err="1" smtClean="0"/>
              <a:t>eternamente</a:t>
            </a:r>
            <a:r>
              <a:rPr lang="en-US" i="1" dirty="0" smtClean="0"/>
              <a:t> sin Cristo.  </a:t>
            </a:r>
            <a:r>
              <a:rPr lang="en-US" dirty="0" smtClean="0"/>
              <a:t>Juan 3:36</a:t>
            </a:r>
          </a:p>
          <a:p>
            <a:r>
              <a:rPr lang="en-US" i="1" dirty="0" smtClean="0"/>
              <a:t>La </a:t>
            </a:r>
            <a:r>
              <a:rPr lang="en-US" i="1" dirty="0" err="1" smtClean="0"/>
              <a:t>Salvación</a:t>
            </a:r>
            <a:r>
              <a:rPr lang="en-US" i="1" dirty="0" smtClean="0"/>
              <a:t> </a:t>
            </a:r>
            <a:r>
              <a:rPr lang="en-US" i="1" dirty="0" err="1" smtClean="0"/>
              <a:t>proviene</a:t>
            </a:r>
            <a:r>
              <a:rPr lang="en-US" i="1" dirty="0" smtClean="0"/>
              <a:t> </a:t>
            </a:r>
            <a:r>
              <a:rPr lang="en-US" i="1" dirty="0" err="1" smtClean="0"/>
              <a:t>sólo</a:t>
            </a:r>
            <a:r>
              <a:rPr lang="en-US" i="1" dirty="0" smtClean="0"/>
              <a:t> a </a:t>
            </a:r>
            <a:r>
              <a:rPr lang="en-US" i="1" dirty="0" err="1" smtClean="0"/>
              <a:t>través</a:t>
            </a:r>
            <a:r>
              <a:rPr lang="en-US" i="1" dirty="0" smtClean="0"/>
              <a:t> de Cristo</a:t>
            </a:r>
            <a:r>
              <a:rPr lang="en-US" dirty="0" smtClean="0"/>
              <a:t>. Juan 14:6; </a:t>
            </a:r>
            <a:r>
              <a:rPr lang="en-US" dirty="0" err="1" smtClean="0"/>
              <a:t>Hechos</a:t>
            </a:r>
            <a:r>
              <a:rPr lang="en-US" dirty="0" smtClean="0"/>
              <a:t> 4:12</a:t>
            </a:r>
          </a:p>
          <a:p>
            <a:r>
              <a:rPr lang="en-US" i="1" dirty="0" smtClean="0"/>
              <a:t>Dios </a:t>
            </a:r>
            <a:r>
              <a:rPr lang="en-US" i="1" dirty="0" err="1" smtClean="0"/>
              <a:t>usa</a:t>
            </a:r>
            <a:r>
              <a:rPr lang="en-US" i="1" dirty="0" smtClean="0"/>
              <a:t> a los </a:t>
            </a:r>
            <a:r>
              <a:rPr lang="en-US" i="1" dirty="0" err="1" smtClean="0"/>
              <a:t>seres</a:t>
            </a:r>
            <a:r>
              <a:rPr lang="en-US" i="1" dirty="0" smtClean="0"/>
              <a:t> </a:t>
            </a:r>
            <a:r>
              <a:rPr lang="en-US" i="1" dirty="0" err="1" smtClean="0"/>
              <a:t>humanos</a:t>
            </a:r>
            <a:r>
              <a:rPr lang="en-US" i="1" dirty="0" smtClean="0"/>
              <a:t> </a:t>
            </a:r>
            <a:r>
              <a:rPr lang="en-US" i="1" dirty="0" err="1" smtClean="0"/>
              <a:t>como</a:t>
            </a:r>
            <a:r>
              <a:rPr lang="en-US" i="1" dirty="0" smtClean="0"/>
              <a:t> </a:t>
            </a:r>
            <a:r>
              <a:rPr lang="en-US" i="1" dirty="0" err="1" smtClean="0"/>
              <a:t>agentes</a:t>
            </a:r>
            <a:r>
              <a:rPr lang="en-US" i="1" dirty="0" smtClean="0"/>
              <a:t> en el </a:t>
            </a:r>
            <a:r>
              <a:rPr lang="en-US" i="1" dirty="0" err="1" smtClean="0"/>
              <a:t>ministerio</a:t>
            </a:r>
            <a:r>
              <a:rPr lang="en-US" i="1" dirty="0" smtClean="0"/>
              <a:t> de la </a:t>
            </a:r>
            <a:r>
              <a:rPr lang="en-US" i="1" dirty="0" err="1" smtClean="0"/>
              <a:t>reconciliación</a:t>
            </a:r>
            <a:r>
              <a:rPr lang="en-US" i="1" dirty="0" smtClean="0"/>
              <a:t>.  </a:t>
            </a:r>
            <a:r>
              <a:rPr lang="en-US" dirty="0" err="1" smtClean="0"/>
              <a:t>Romanos</a:t>
            </a:r>
            <a:r>
              <a:rPr lang="en-US" dirty="0" smtClean="0"/>
              <a:t> 10:14; 2Corintios 5:18-20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023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j-lt"/>
              </a:rPr>
              <a:t>Cinco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convicciones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bíblicas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concernientes</a:t>
            </a:r>
            <a:r>
              <a:rPr lang="en-US" dirty="0" smtClean="0">
                <a:latin typeface="+mj-lt"/>
              </a:rPr>
              <a:t> al </a:t>
            </a:r>
            <a:r>
              <a:rPr lang="en-US" dirty="0" err="1" smtClean="0">
                <a:latin typeface="+mj-lt"/>
              </a:rPr>
              <a:t>evangelismo</a:t>
            </a:r>
            <a:endParaRPr lang="en-US" dirty="0">
              <a:latin typeface="+mj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92163" y="1761565"/>
            <a:ext cx="7234532" cy="4289611"/>
          </a:xfrm>
        </p:spPr>
        <p:txBody>
          <a:bodyPr/>
          <a:lstStyle/>
          <a:p>
            <a:r>
              <a:rPr lang="en-US" i="1" dirty="0" smtClean="0"/>
              <a:t>La </a:t>
            </a:r>
            <a:r>
              <a:rPr lang="en-US" i="1" dirty="0" err="1" smtClean="0"/>
              <a:t>voluntad</a:t>
            </a:r>
            <a:r>
              <a:rPr lang="en-US" i="1" dirty="0" smtClean="0"/>
              <a:t> de Dios </a:t>
            </a:r>
            <a:r>
              <a:rPr lang="en-US" i="1" dirty="0" err="1" smtClean="0"/>
              <a:t>está</a:t>
            </a:r>
            <a:r>
              <a:rPr lang="en-US" i="1" dirty="0" smtClean="0"/>
              <a:t> en un </a:t>
            </a:r>
            <a:r>
              <a:rPr lang="en-US" i="1" dirty="0" err="1" smtClean="0"/>
              <a:t>evangelismo</a:t>
            </a:r>
            <a:r>
              <a:rPr lang="en-US" i="1" dirty="0" smtClean="0"/>
              <a:t> </a:t>
            </a:r>
            <a:r>
              <a:rPr lang="en-US" i="1" dirty="0" err="1" smtClean="0"/>
              <a:t>efectivo</a:t>
            </a:r>
            <a:r>
              <a:rPr lang="en-US" i="1" dirty="0" smtClean="0"/>
              <a:t> y </a:t>
            </a:r>
            <a:r>
              <a:rPr lang="en-US" i="1" dirty="0" err="1" smtClean="0"/>
              <a:t>relevante</a:t>
            </a:r>
            <a:r>
              <a:rPr lang="en-US" i="1" dirty="0" smtClean="0"/>
              <a:t>. </a:t>
            </a:r>
            <a:r>
              <a:rPr lang="en-US" dirty="0" smtClean="0"/>
              <a:t>1Corintios 9:19 al final; Mateo 5:16</a:t>
            </a:r>
          </a:p>
          <a:p>
            <a:r>
              <a:rPr lang="en-US" i="1" dirty="0" smtClean="0"/>
              <a:t>El </a:t>
            </a:r>
            <a:r>
              <a:rPr lang="en-US" i="1" dirty="0" err="1" smtClean="0"/>
              <a:t>evangelismo</a:t>
            </a:r>
            <a:r>
              <a:rPr lang="en-US" i="1" dirty="0" smtClean="0"/>
              <a:t> </a:t>
            </a:r>
            <a:r>
              <a:rPr lang="en-US" i="1" dirty="0" err="1" smtClean="0"/>
              <a:t>es</a:t>
            </a:r>
            <a:r>
              <a:rPr lang="en-US" i="1" dirty="0" smtClean="0"/>
              <a:t> </a:t>
            </a:r>
            <a:r>
              <a:rPr lang="en-US" i="1" dirty="0" err="1" smtClean="0"/>
              <a:t>imposible</a:t>
            </a:r>
            <a:r>
              <a:rPr lang="en-US" i="1" dirty="0" smtClean="0"/>
              <a:t> </a:t>
            </a:r>
            <a:r>
              <a:rPr lang="en-US" i="1" dirty="0" err="1" smtClean="0"/>
              <a:t>hacerlo</a:t>
            </a:r>
            <a:r>
              <a:rPr lang="en-US" i="1" dirty="0" smtClean="0"/>
              <a:t> con el </a:t>
            </a:r>
            <a:r>
              <a:rPr lang="en-US" i="1" dirty="0" err="1" smtClean="0"/>
              <a:t>esfuerzo</a:t>
            </a:r>
            <a:r>
              <a:rPr lang="en-US" i="1" dirty="0" smtClean="0"/>
              <a:t> </a:t>
            </a:r>
            <a:r>
              <a:rPr lang="en-US" i="1" dirty="0" err="1" smtClean="0"/>
              <a:t>humano</a:t>
            </a:r>
            <a:r>
              <a:rPr lang="en-US" i="1" dirty="0" smtClean="0"/>
              <a:t> (</a:t>
            </a:r>
            <a:r>
              <a:rPr lang="en-US" i="1" dirty="0" err="1" smtClean="0"/>
              <a:t>Rol</a:t>
            </a:r>
            <a:r>
              <a:rPr lang="en-US" i="1" dirty="0" smtClean="0"/>
              <a:t> del </a:t>
            </a:r>
            <a:r>
              <a:rPr lang="en-US" i="1" dirty="0" err="1" smtClean="0"/>
              <a:t>Espíritu</a:t>
            </a:r>
            <a:r>
              <a:rPr lang="en-US" i="1" dirty="0" smtClean="0"/>
              <a:t> Santo). </a:t>
            </a:r>
            <a:r>
              <a:rPr lang="en-US" dirty="0" smtClean="0"/>
              <a:t>Juan 6:44; </a:t>
            </a:r>
            <a:r>
              <a:rPr lang="en-US" dirty="0" err="1" smtClean="0"/>
              <a:t>Colosenses</a:t>
            </a:r>
            <a:r>
              <a:rPr lang="en-US" dirty="0" smtClean="0"/>
              <a:t> 1:28-29; </a:t>
            </a:r>
            <a:r>
              <a:rPr lang="en-US" dirty="0" err="1" smtClean="0"/>
              <a:t>Efesios</a:t>
            </a:r>
            <a:r>
              <a:rPr lang="en-US" dirty="0" smtClean="0"/>
              <a:t> 3:20; </a:t>
            </a:r>
            <a:r>
              <a:rPr lang="en-US" dirty="0" err="1" smtClean="0"/>
              <a:t>Efesios</a:t>
            </a:r>
            <a:r>
              <a:rPr lang="en-US" dirty="0" smtClean="0"/>
              <a:t> 1:19-20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846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+mj-lt"/>
              </a:rPr>
              <a:t>Barreras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potenciales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para</a:t>
            </a:r>
            <a:r>
              <a:rPr lang="en-US" dirty="0" smtClean="0">
                <a:latin typeface="+mj-lt"/>
              </a:rPr>
              <a:t> el </a:t>
            </a:r>
            <a:r>
              <a:rPr lang="en-US" dirty="0" err="1" smtClean="0">
                <a:latin typeface="+mj-lt"/>
              </a:rPr>
              <a:t>evangelismo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efectivo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Miedo</a:t>
            </a:r>
            <a:r>
              <a:rPr lang="en-US" dirty="0" smtClean="0"/>
              <a:t> al </a:t>
            </a:r>
            <a:r>
              <a:rPr lang="en-US" dirty="0" err="1" smtClean="0"/>
              <a:t>rechazo</a:t>
            </a:r>
            <a:r>
              <a:rPr lang="en-US" dirty="0" smtClean="0"/>
              <a:t> 1Corintios 2:1-5</a:t>
            </a:r>
          </a:p>
          <a:p>
            <a:r>
              <a:rPr lang="en-US" dirty="0" err="1" smtClean="0"/>
              <a:t>Sentimientos</a:t>
            </a:r>
            <a:r>
              <a:rPr lang="en-US" dirty="0" smtClean="0"/>
              <a:t> de no </a:t>
            </a:r>
            <a:r>
              <a:rPr lang="en-US" dirty="0" err="1" smtClean="0"/>
              <a:t>ser</a:t>
            </a:r>
            <a:r>
              <a:rPr lang="en-US" dirty="0" smtClean="0"/>
              <a:t> </a:t>
            </a:r>
            <a:r>
              <a:rPr lang="en-US" dirty="0" err="1" smtClean="0"/>
              <a:t>adecuado</a:t>
            </a:r>
            <a:r>
              <a:rPr lang="en-US" dirty="0" smtClean="0"/>
              <a:t>. 1Corintios 2:1-5; </a:t>
            </a:r>
            <a:r>
              <a:rPr lang="en-US" dirty="0" err="1" smtClean="0"/>
              <a:t>Hechos</a:t>
            </a:r>
            <a:r>
              <a:rPr lang="en-US" dirty="0" smtClean="0"/>
              <a:t> 26 (</a:t>
            </a:r>
            <a:r>
              <a:rPr lang="en-US" dirty="0" err="1" smtClean="0"/>
              <a:t>dureza</a:t>
            </a:r>
            <a:r>
              <a:rPr lang="en-US" dirty="0" smtClean="0"/>
              <a:t> de Pablo); </a:t>
            </a:r>
            <a:r>
              <a:rPr lang="en-US" dirty="0" err="1" smtClean="0"/>
              <a:t>Hechos</a:t>
            </a:r>
            <a:r>
              <a:rPr lang="en-US" dirty="0" smtClean="0"/>
              <a:t> 17 (Pablo </a:t>
            </a:r>
            <a:r>
              <a:rPr lang="en-US" dirty="0" err="1" smtClean="0"/>
              <a:t>habla</a:t>
            </a:r>
            <a:r>
              <a:rPr lang="en-US" dirty="0" smtClean="0"/>
              <a:t> a </a:t>
            </a:r>
            <a:r>
              <a:rPr lang="en-US" dirty="0" err="1" smtClean="0"/>
              <a:t>intelectuales</a:t>
            </a:r>
            <a:r>
              <a:rPr lang="en-US" dirty="0" smtClean="0"/>
              <a:t>); </a:t>
            </a:r>
            <a:r>
              <a:rPr lang="en-US" dirty="0" err="1" smtClean="0"/>
              <a:t>Hechos</a:t>
            </a:r>
            <a:r>
              <a:rPr lang="en-US" dirty="0" smtClean="0"/>
              <a:t> 18 (Pablo </a:t>
            </a:r>
            <a:r>
              <a:rPr lang="en-US" dirty="0" err="1" smtClean="0"/>
              <a:t>habla</a:t>
            </a:r>
            <a:r>
              <a:rPr lang="en-US" dirty="0" smtClean="0"/>
              <a:t> en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sinagogas</a:t>
            </a:r>
            <a:r>
              <a:rPr lang="en-US" dirty="0" smtClean="0"/>
              <a:t>). Pablo no se </a:t>
            </a:r>
            <a:r>
              <a:rPr lang="en-US" dirty="0" err="1" smtClean="0"/>
              <a:t>sintió</a:t>
            </a:r>
            <a:r>
              <a:rPr lang="en-US" dirty="0" smtClean="0"/>
              <a:t> </a:t>
            </a:r>
            <a:r>
              <a:rPr lang="en-US" dirty="0" err="1" smtClean="0"/>
              <a:t>adecuado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1342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162" y="40341"/>
            <a:ext cx="8178849" cy="1411941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Claves </a:t>
            </a:r>
            <a:r>
              <a:rPr lang="en-US" dirty="0" err="1" smtClean="0">
                <a:latin typeface="+mj-lt"/>
              </a:rPr>
              <a:t>para</a:t>
            </a:r>
            <a:r>
              <a:rPr lang="en-US" dirty="0" smtClean="0">
                <a:latin typeface="+mj-lt"/>
              </a:rPr>
              <a:t> el </a:t>
            </a:r>
            <a:r>
              <a:rPr lang="en-US" dirty="0" err="1" smtClean="0">
                <a:latin typeface="+mj-lt"/>
              </a:rPr>
              <a:t>evangelismo</a:t>
            </a:r>
            <a:r>
              <a:rPr lang="en-US" dirty="0" smtClean="0">
                <a:latin typeface="+mj-lt"/>
              </a:rPr>
              <a:t> </a:t>
            </a:r>
            <a:r>
              <a:rPr lang="en-US" dirty="0" err="1" smtClean="0">
                <a:latin typeface="+mj-lt"/>
              </a:rPr>
              <a:t>efectivo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err="1" smtClean="0"/>
              <a:t>Cuerpo</a:t>
            </a:r>
            <a:r>
              <a:rPr lang="en-US" i="1" dirty="0" smtClean="0"/>
              <a:t> de Cristo</a:t>
            </a:r>
            <a:r>
              <a:rPr lang="en-US" dirty="0" smtClean="0"/>
              <a:t>. Juan 17:21-23.  Amor visible</a:t>
            </a:r>
          </a:p>
          <a:p>
            <a:r>
              <a:rPr lang="en-US" i="1" dirty="0" err="1" smtClean="0"/>
              <a:t>Comunicación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El </a:t>
            </a:r>
            <a:r>
              <a:rPr lang="en-US" dirty="0" err="1" smtClean="0"/>
              <a:t>trabajo</a:t>
            </a:r>
            <a:r>
              <a:rPr lang="en-US" dirty="0" smtClean="0"/>
              <a:t> del </a:t>
            </a:r>
            <a:r>
              <a:rPr lang="en-US" dirty="0" err="1" smtClean="0"/>
              <a:t>Espíritu</a:t>
            </a:r>
            <a:r>
              <a:rPr lang="en-US" dirty="0" smtClean="0"/>
              <a:t> Santo. </a:t>
            </a:r>
            <a:r>
              <a:rPr lang="en-US" dirty="0" err="1" smtClean="0"/>
              <a:t>Necesidad</a:t>
            </a:r>
            <a:r>
              <a:rPr lang="en-US" dirty="0" smtClean="0"/>
              <a:t> de </a:t>
            </a:r>
            <a:r>
              <a:rPr lang="en-US" dirty="0" err="1" smtClean="0"/>
              <a:t>oración</a:t>
            </a:r>
            <a:r>
              <a:rPr lang="en-US" dirty="0" smtClean="0"/>
              <a:t>. Juan 16:8-11</a:t>
            </a:r>
          </a:p>
          <a:p>
            <a:pPr lvl="1"/>
            <a:r>
              <a:rPr lang="en-US" dirty="0" smtClean="0"/>
              <a:t>La </a:t>
            </a:r>
            <a:r>
              <a:rPr lang="en-US" dirty="0" err="1" smtClean="0"/>
              <a:t>autoridad</a:t>
            </a:r>
            <a:r>
              <a:rPr lang="en-US" dirty="0" smtClean="0"/>
              <a:t> de la </a:t>
            </a:r>
            <a:r>
              <a:rPr lang="en-US" dirty="0" err="1" smtClean="0"/>
              <a:t>Escritura</a:t>
            </a:r>
            <a:r>
              <a:rPr lang="en-US" dirty="0" smtClean="0"/>
              <a:t> (el no </a:t>
            </a:r>
            <a:r>
              <a:rPr lang="en-US" dirty="0" err="1" smtClean="0"/>
              <a:t>converso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lea </a:t>
            </a:r>
            <a:r>
              <a:rPr lang="en-US" dirty="0" err="1"/>
              <a:t>E</a:t>
            </a:r>
            <a:r>
              <a:rPr lang="en-US" dirty="0" err="1" smtClean="0"/>
              <a:t>scritura</a:t>
            </a:r>
            <a:r>
              <a:rPr lang="en-US" dirty="0" smtClean="0"/>
              <a:t>) </a:t>
            </a:r>
            <a:r>
              <a:rPr lang="en-US" dirty="0" err="1" smtClean="0"/>
              <a:t>Romanos</a:t>
            </a:r>
            <a:r>
              <a:rPr lang="en-US" dirty="0" smtClean="0"/>
              <a:t> 3:23,24; Juan 1:12; </a:t>
            </a:r>
            <a:r>
              <a:rPr lang="en-US" dirty="0" err="1" smtClean="0"/>
              <a:t>Hechos</a:t>
            </a:r>
            <a:r>
              <a:rPr lang="en-US" dirty="0" smtClean="0"/>
              <a:t> 4:12; </a:t>
            </a:r>
            <a:r>
              <a:rPr lang="en-US" dirty="0" err="1" smtClean="0"/>
              <a:t>Apocalipsis</a:t>
            </a:r>
            <a:r>
              <a:rPr lang="en-US" dirty="0" smtClean="0"/>
              <a:t> 3:20</a:t>
            </a:r>
          </a:p>
          <a:p>
            <a:pPr lvl="1"/>
            <a:r>
              <a:rPr lang="en-US" dirty="0" err="1" smtClean="0"/>
              <a:t>Testimonio</a:t>
            </a:r>
            <a:r>
              <a:rPr lang="en-US" dirty="0" smtClean="0"/>
              <a:t> personal, la </a:t>
            </a:r>
            <a:r>
              <a:rPr lang="en-US" dirty="0" err="1" smtClean="0"/>
              <a:t>obra</a:t>
            </a:r>
            <a:r>
              <a:rPr lang="en-US" dirty="0" smtClean="0"/>
              <a:t> de Dios en </a:t>
            </a:r>
            <a:r>
              <a:rPr lang="en-US" dirty="0" err="1" smtClean="0"/>
              <a:t>nuestras</a:t>
            </a:r>
            <a:r>
              <a:rPr lang="en-US" dirty="0" smtClean="0"/>
              <a:t> </a:t>
            </a:r>
            <a:r>
              <a:rPr lang="en-US" dirty="0" err="1" smtClean="0"/>
              <a:t>vidas</a:t>
            </a:r>
            <a:r>
              <a:rPr lang="en-US" dirty="0" smtClean="0"/>
              <a:t> y </a:t>
            </a:r>
            <a:r>
              <a:rPr lang="en-US" dirty="0" err="1" smtClean="0"/>
              <a:t>cambio</a:t>
            </a:r>
            <a:r>
              <a:rPr lang="en-US" dirty="0" smtClean="0"/>
              <a:t> personal</a:t>
            </a:r>
          </a:p>
          <a:p>
            <a:pPr lvl="1"/>
            <a:r>
              <a:rPr lang="en-US" dirty="0" err="1" smtClean="0"/>
              <a:t>Aprender</a:t>
            </a:r>
            <a:r>
              <a:rPr lang="en-US" dirty="0" smtClean="0"/>
              <a:t> de </a:t>
            </a:r>
            <a:r>
              <a:rPr lang="en-US" dirty="0" err="1" smtClean="0"/>
              <a:t>otros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compartir</a:t>
            </a:r>
            <a:r>
              <a:rPr lang="en-US" dirty="0" smtClean="0"/>
              <a:t> el </a:t>
            </a:r>
            <a:r>
              <a:rPr lang="en-US" dirty="0" err="1" smtClean="0"/>
              <a:t>evangelio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605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162" y="40341"/>
            <a:ext cx="8048598" cy="1411941"/>
          </a:xfrm>
        </p:spPr>
        <p:txBody>
          <a:bodyPr/>
          <a:lstStyle/>
          <a:p>
            <a:r>
              <a:rPr lang="en-US" dirty="0">
                <a:latin typeface="+mj-lt"/>
              </a:rPr>
              <a:t>Claves </a:t>
            </a:r>
            <a:r>
              <a:rPr lang="en-US" dirty="0" err="1">
                <a:latin typeface="+mj-lt"/>
              </a:rPr>
              <a:t>para</a:t>
            </a:r>
            <a:r>
              <a:rPr lang="en-US" dirty="0">
                <a:latin typeface="+mj-lt"/>
              </a:rPr>
              <a:t> el </a:t>
            </a:r>
            <a:r>
              <a:rPr lang="en-US" dirty="0" err="1">
                <a:latin typeface="+mj-lt"/>
              </a:rPr>
              <a:t>evangelismo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efectivo</a:t>
            </a:r>
            <a:endParaRPr lang="en-US" dirty="0">
              <a:latin typeface="+mj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Practicar</a:t>
            </a:r>
            <a:r>
              <a:rPr lang="en-US" dirty="0" smtClean="0"/>
              <a:t> la </a:t>
            </a:r>
            <a:r>
              <a:rPr lang="en-US" dirty="0" err="1" smtClean="0"/>
              <a:t>sensibilidad</a:t>
            </a:r>
            <a:r>
              <a:rPr lang="en-US" dirty="0" smtClean="0"/>
              <a:t>; </a:t>
            </a:r>
            <a:r>
              <a:rPr lang="en-US" dirty="0" err="1" smtClean="0"/>
              <a:t>discernir</a:t>
            </a:r>
            <a:r>
              <a:rPr lang="en-US" dirty="0" smtClean="0"/>
              <a:t> el </a:t>
            </a:r>
            <a:r>
              <a:rPr lang="en-US" dirty="0" err="1" smtClean="0"/>
              <a:t>momento</a:t>
            </a:r>
            <a:r>
              <a:rPr lang="en-US" dirty="0" smtClean="0"/>
              <a:t> de la persona a </a:t>
            </a:r>
            <a:r>
              <a:rPr lang="en-US" dirty="0" err="1" smtClean="0"/>
              <a:t>quién</a:t>
            </a:r>
            <a:r>
              <a:rPr lang="en-US" dirty="0" smtClean="0"/>
              <a:t> </a:t>
            </a:r>
            <a:r>
              <a:rPr lang="en-US" dirty="0" err="1" smtClean="0"/>
              <a:t>estamos</a:t>
            </a:r>
            <a:r>
              <a:rPr lang="en-US" dirty="0" smtClean="0"/>
              <a:t> </a:t>
            </a:r>
            <a:r>
              <a:rPr lang="en-US" dirty="0" err="1" smtClean="0"/>
              <a:t>evangelizando</a:t>
            </a:r>
            <a:endParaRPr lang="en-US" dirty="0" smtClean="0"/>
          </a:p>
          <a:p>
            <a:pPr lvl="1"/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cualquier</a:t>
            </a:r>
            <a:r>
              <a:rPr lang="en-US" dirty="0" smtClean="0"/>
              <a:t> error de </a:t>
            </a:r>
            <a:r>
              <a:rPr lang="en-US" dirty="0" err="1" smtClean="0"/>
              <a:t>concepto</a:t>
            </a:r>
            <a:r>
              <a:rPr lang="en-US" dirty="0" smtClean="0"/>
              <a:t> y responder (¿</a:t>
            </a:r>
            <a:r>
              <a:rPr lang="en-US" dirty="0" err="1" smtClean="0"/>
              <a:t>quién</a:t>
            </a:r>
            <a:r>
              <a:rPr lang="en-US" dirty="0" smtClean="0"/>
              <a:t> </a:t>
            </a:r>
            <a:r>
              <a:rPr lang="en-US" dirty="0" err="1" smtClean="0"/>
              <a:t>crees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Cristo?)</a:t>
            </a:r>
          </a:p>
          <a:p>
            <a:pPr lvl="1"/>
            <a:r>
              <a:rPr lang="en-US" dirty="0" err="1" smtClean="0"/>
              <a:t>Darse</a:t>
            </a:r>
            <a:r>
              <a:rPr lang="en-US" dirty="0" smtClean="0"/>
              <a:t> </a:t>
            </a:r>
            <a:r>
              <a:rPr lang="en-US" dirty="0" err="1" smtClean="0"/>
              <a:t>cuenta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la </a:t>
            </a:r>
            <a:r>
              <a:rPr lang="en-US" dirty="0" err="1" smtClean="0"/>
              <a:t>conversión</a:t>
            </a:r>
            <a:r>
              <a:rPr lang="en-US" dirty="0" smtClean="0"/>
              <a:t> </a:t>
            </a:r>
            <a:r>
              <a:rPr lang="en-US" dirty="0" err="1" smtClean="0"/>
              <a:t>es</a:t>
            </a:r>
            <a:r>
              <a:rPr lang="en-US" dirty="0" smtClean="0"/>
              <a:t> un </a:t>
            </a:r>
            <a:r>
              <a:rPr lang="en-US" dirty="0" err="1" smtClean="0"/>
              <a:t>proceso</a:t>
            </a:r>
            <a:r>
              <a:rPr lang="en-US" dirty="0" smtClean="0"/>
              <a:t>; no </a:t>
            </a:r>
            <a:r>
              <a:rPr lang="en-US" dirty="0" err="1" smtClean="0"/>
              <a:t>presionar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tomar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decisión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Toma</a:t>
            </a:r>
            <a:r>
              <a:rPr lang="en-US" dirty="0" smtClean="0"/>
              <a:t> </a:t>
            </a:r>
            <a:r>
              <a:rPr lang="en-US" dirty="0" err="1" smtClean="0"/>
              <a:t>todas</a:t>
            </a:r>
            <a:r>
              <a:rPr lang="en-US" dirty="0" smtClean="0"/>
              <a:t> </a:t>
            </a:r>
            <a:r>
              <a:rPr lang="en-US" dirty="0" err="1" smtClean="0"/>
              <a:t>las</a:t>
            </a:r>
            <a:r>
              <a:rPr lang="en-US" dirty="0" smtClean="0"/>
              <a:t> </a:t>
            </a:r>
            <a:r>
              <a:rPr lang="en-US" dirty="0" err="1" smtClean="0"/>
              <a:t>preguntas</a:t>
            </a:r>
            <a:r>
              <a:rPr lang="en-US" dirty="0" smtClean="0"/>
              <a:t> en forma </a:t>
            </a:r>
            <a:r>
              <a:rPr lang="en-US" dirty="0" err="1" smtClean="0"/>
              <a:t>seria</a:t>
            </a:r>
            <a:r>
              <a:rPr lang="en-US" dirty="0" smtClean="0"/>
              <a:t>, sin </a:t>
            </a:r>
            <a:r>
              <a:rPr lang="en-US" dirty="0" err="1" smtClean="0"/>
              <a:t>argumentar</a:t>
            </a:r>
            <a:r>
              <a:rPr lang="en-US" dirty="0" smtClean="0"/>
              <a:t>,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burlarse</a:t>
            </a:r>
            <a:r>
              <a:rPr lang="en-US" dirty="0" smtClean="0"/>
              <a:t>,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despreciar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No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preocupes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falta</a:t>
            </a:r>
            <a:r>
              <a:rPr lang="en-US" dirty="0" smtClean="0"/>
              <a:t> de </a:t>
            </a:r>
            <a:r>
              <a:rPr lang="en-US" dirty="0" err="1" smtClean="0"/>
              <a:t>resultados</a:t>
            </a:r>
            <a:r>
              <a:rPr lang="en-US" dirty="0" smtClean="0"/>
              <a:t> (</a:t>
            </a:r>
            <a:r>
              <a:rPr lang="en-US" dirty="0" err="1" smtClean="0"/>
              <a:t>puede</a:t>
            </a:r>
            <a:r>
              <a:rPr lang="en-US" dirty="0" smtClean="0"/>
              <a:t> </a:t>
            </a:r>
            <a:r>
              <a:rPr lang="en-US" dirty="0" err="1" smtClean="0"/>
              <a:t>tomar</a:t>
            </a:r>
            <a:r>
              <a:rPr lang="en-US" dirty="0" smtClean="0"/>
              <a:t> </a:t>
            </a:r>
            <a:r>
              <a:rPr lang="en-US" dirty="0" err="1" smtClean="0"/>
              <a:t>años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430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4561" y="40341"/>
            <a:ext cx="6567012" cy="1411941"/>
          </a:xfrm>
        </p:spPr>
        <p:txBody>
          <a:bodyPr/>
          <a:lstStyle/>
          <a:p>
            <a:r>
              <a:rPr lang="en-US" i="1" dirty="0" err="1" smtClean="0">
                <a:latin typeface="+mj-lt"/>
              </a:rPr>
              <a:t>Decisión</a:t>
            </a:r>
            <a:r>
              <a:rPr lang="en-US" i="1" dirty="0" smtClean="0">
                <a:latin typeface="+mj-lt"/>
              </a:rPr>
              <a:t> </a:t>
            </a:r>
            <a:r>
              <a:rPr lang="en-US" i="1" dirty="0" err="1" smtClean="0">
                <a:latin typeface="+mj-lt"/>
              </a:rPr>
              <a:t>Contínua</a:t>
            </a:r>
            <a:endParaRPr lang="en-US" i="1" dirty="0">
              <a:latin typeface="+mj-lt"/>
            </a:endParaRPr>
          </a:p>
        </p:txBody>
      </p:sp>
      <p:grpSp>
        <p:nvGrpSpPr>
          <p:cNvPr id="23" name="Group 22"/>
          <p:cNvGrpSpPr>
            <a:grpSpLocks/>
          </p:cNvGrpSpPr>
          <p:nvPr/>
        </p:nvGrpSpPr>
        <p:grpSpPr bwMode="auto">
          <a:xfrm>
            <a:off x="602409" y="634925"/>
            <a:ext cx="6479782" cy="5958523"/>
            <a:chOff x="2776" y="6336"/>
            <a:chExt cx="7402" cy="7059"/>
          </a:xfrm>
        </p:grpSpPr>
        <p:sp>
          <p:nvSpPr>
            <p:cNvPr id="24" name="Text Box 3"/>
            <p:cNvSpPr txBox="1">
              <a:spLocks noChangeArrowheads="1"/>
            </p:cNvSpPr>
            <p:nvPr/>
          </p:nvSpPr>
          <p:spPr bwMode="auto">
            <a:xfrm>
              <a:off x="3012" y="6336"/>
              <a:ext cx="1228" cy="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-MX" sz="1200">
                  <a:effectLst/>
                  <a:latin typeface="Cambria"/>
                  <a:ea typeface="ＭＳ 明朝"/>
                  <a:cs typeface="Times New Roman"/>
                </a:rPr>
                <a:t>OPOSICIÓN</a:t>
              </a:r>
              <a:endParaRPr lang="en-US" sz="1200">
                <a:effectLst/>
                <a:latin typeface="Cambria"/>
                <a:ea typeface="ＭＳ 明朝"/>
                <a:cs typeface="Times New Roman"/>
              </a:endParaRPr>
            </a:p>
          </p:txBody>
        </p:sp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4840" y="7200"/>
              <a:ext cx="1278" cy="4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-MX" sz="1200">
                  <a:effectLst/>
                  <a:latin typeface="Cambria"/>
                  <a:ea typeface="ＭＳ 明朝"/>
                  <a:cs typeface="Times New Roman"/>
                </a:rPr>
                <a:t>DESINTERÉS</a:t>
              </a:r>
              <a:endParaRPr lang="en-US" sz="1200">
                <a:effectLst/>
                <a:latin typeface="Cambria"/>
                <a:ea typeface="ＭＳ 明朝"/>
                <a:cs typeface="Times New Roman"/>
              </a:endParaRPr>
            </a:p>
          </p:txBody>
        </p:sp>
        <p:sp>
          <p:nvSpPr>
            <p:cNvPr id="26" name="Text Box 5"/>
            <p:cNvSpPr txBox="1">
              <a:spLocks noChangeArrowheads="1"/>
            </p:cNvSpPr>
            <p:nvPr/>
          </p:nvSpPr>
          <p:spPr bwMode="auto">
            <a:xfrm>
              <a:off x="6616" y="7776"/>
              <a:ext cx="1395" cy="3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-MX" sz="1200">
                  <a:effectLst/>
                  <a:latin typeface="Cambria"/>
                  <a:ea typeface="ＭＳ 明朝"/>
                  <a:cs typeface="Times New Roman"/>
                </a:rPr>
                <a:t>CURIOSIDAD</a:t>
              </a:r>
              <a:endParaRPr lang="en-US" sz="1200">
                <a:effectLst/>
                <a:latin typeface="Cambria"/>
                <a:ea typeface="ＭＳ 明朝"/>
                <a:cs typeface="Times New Roman"/>
              </a:endParaRPr>
            </a:p>
          </p:txBody>
        </p:sp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8496" y="8538"/>
              <a:ext cx="1682" cy="3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-MX" sz="1200">
                  <a:effectLst/>
                  <a:latin typeface="Cambria"/>
                  <a:ea typeface="ＭＳ 明朝"/>
                  <a:cs typeface="Times New Roman"/>
                </a:rPr>
                <a:t>INTERÉS ACTIVO</a:t>
              </a:r>
              <a:endParaRPr lang="en-US" sz="1200">
                <a:effectLst/>
                <a:latin typeface="Cambria"/>
                <a:ea typeface="ＭＳ 明朝"/>
                <a:cs typeface="Times New Roman"/>
              </a:endParaRPr>
            </a:p>
          </p:txBody>
        </p:sp>
        <p:sp>
          <p:nvSpPr>
            <p:cNvPr id="28" name="Text Box 7"/>
            <p:cNvSpPr txBox="1">
              <a:spLocks noChangeArrowheads="1"/>
            </p:cNvSpPr>
            <p:nvPr/>
          </p:nvSpPr>
          <p:spPr bwMode="auto">
            <a:xfrm>
              <a:off x="7488" y="9501"/>
              <a:ext cx="1447" cy="43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-MX" sz="1200" dirty="0">
                  <a:effectLst/>
                  <a:latin typeface="Cambria"/>
                  <a:ea typeface="ＭＳ 明朝"/>
                  <a:cs typeface="Times New Roman"/>
                </a:rPr>
                <a:t>ENTUSIASMO</a:t>
              </a:r>
              <a:endParaRPr lang="en-US" sz="1200" dirty="0">
                <a:effectLst/>
                <a:latin typeface="Cambria"/>
                <a:ea typeface="ＭＳ 明朝"/>
                <a:cs typeface="Times New Roman"/>
              </a:endParaRPr>
            </a:p>
          </p:txBody>
        </p:sp>
        <p:sp>
          <p:nvSpPr>
            <p:cNvPr id="29" name="Text Box 8"/>
            <p:cNvSpPr txBox="1">
              <a:spLocks noChangeArrowheads="1"/>
            </p:cNvSpPr>
            <p:nvPr/>
          </p:nvSpPr>
          <p:spPr bwMode="auto">
            <a:xfrm>
              <a:off x="4464" y="11736"/>
              <a:ext cx="1342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-MX" sz="1200">
                  <a:effectLst/>
                  <a:latin typeface="Cambria"/>
                  <a:ea typeface="ＭＳ 明朝"/>
                  <a:cs typeface="Times New Roman"/>
                </a:rPr>
                <a:t>DISONANCIA</a:t>
              </a:r>
              <a:endParaRPr lang="en-US" sz="1200">
                <a:effectLst/>
                <a:latin typeface="Cambria"/>
                <a:ea typeface="ＭＳ 明朝"/>
                <a:cs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-MX" sz="1200">
                  <a:effectLst/>
                  <a:latin typeface="Cambria"/>
                  <a:ea typeface="ＭＳ 明朝"/>
                  <a:cs typeface="Times New Roman"/>
                </a:rPr>
                <a:t>DUDA</a:t>
              </a:r>
              <a:endParaRPr lang="en-US" sz="1200">
                <a:effectLst/>
                <a:latin typeface="Cambria"/>
                <a:ea typeface="ＭＳ 明朝"/>
                <a:cs typeface="Times New Roman"/>
              </a:endParaRPr>
            </a:p>
          </p:txBody>
        </p:sp>
        <p:sp>
          <p:nvSpPr>
            <p:cNvPr id="30" name="Oval 29"/>
            <p:cNvSpPr>
              <a:spLocks noChangeArrowheads="1"/>
            </p:cNvSpPr>
            <p:nvPr/>
          </p:nvSpPr>
          <p:spPr bwMode="auto">
            <a:xfrm>
              <a:off x="3600" y="10116"/>
              <a:ext cx="3447" cy="10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/>
            </a:p>
          </p:txBody>
        </p:sp>
        <p:sp>
          <p:nvSpPr>
            <p:cNvPr id="31" name="Text Box 10"/>
            <p:cNvSpPr txBox="1">
              <a:spLocks noChangeArrowheads="1"/>
            </p:cNvSpPr>
            <p:nvPr/>
          </p:nvSpPr>
          <p:spPr bwMode="auto">
            <a:xfrm>
              <a:off x="4356" y="10368"/>
              <a:ext cx="1899" cy="50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-MX" sz="1200">
                  <a:effectLst/>
                  <a:latin typeface="Cambria"/>
                  <a:ea typeface="ＭＳ 明朝"/>
                  <a:cs typeface="Times New Roman"/>
                </a:rPr>
                <a:t>DECISIÓN</a:t>
              </a:r>
              <a:endParaRPr lang="en-US" sz="1200">
                <a:effectLst/>
                <a:latin typeface="Cambria"/>
                <a:ea typeface="ＭＳ 明朝"/>
                <a:cs typeface="Times New Roman"/>
              </a:endParaRPr>
            </a:p>
          </p:txBody>
        </p:sp>
        <p:sp>
          <p:nvSpPr>
            <p:cNvPr id="32" name="Text Box 11"/>
            <p:cNvSpPr txBox="1">
              <a:spLocks noChangeArrowheads="1"/>
            </p:cNvSpPr>
            <p:nvPr/>
          </p:nvSpPr>
          <p:spPr bwMode="auto">
            <a:xfrm>
              <a:off x="2776" y="12996"/>
              <a:ext cx="1504" cy="39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-MX" sz="1200">
                  <a:effectLst/>
                  <a:latin typeface="Cambria"/>
                  <a:ea typeface="ＭＳ 明朝"/>
                  <a:cs typeface="Times New Roman"/>
                </a:rPr>
                <a:t>COMPROMISO</a:t>
              </a:r>
              <a:endParaRPr lang="en-US" sz="1200">
                <a:effectLst/>
                <a:latin typeface="Cambria"/>
                <a:ea typeface="ＭＳ 明朝"/>
                <a:cs typeface="Times New Roman"/>
              </a:endParaRPr>
            </a:p>
          </p:txBody>
        </p: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6336" y="13035"/>
              <a:ext cx="1355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s-MX" sz="1200" dirty="0">
                  <a:effectLst/>
                  <a:latin typeface="Cambria"/>
                  <a:ea typeface="ＭＳ 明朝"/>
                  <a:cs typeface="Times New Roman"/>
                </a:rPr>
                <a:t>REVERSIÓN</a:t>
              </a:r>
              <a:endParaRPr lang="en-US" sz="1200" dirty="0">
                <a:effectLst/>
                <a:latin typeface="Cambria"/>
                <a:ea typeface="ＭＳ 明朝"/>
                <a:cs typeface="Times New Roman"/>
              </a:endParaRPr>
            </a:p>
          </p:txBody>
        </p:sp>
        <p:cxnSp>
          <p:nvCxnSpPr>
            <p:cNvPr id="34" name="Line 13"/>
            <p:cNvCxnSpPr/>
            <p:nvPr/>
          </p:nvCxnSpPr>
          <p:spPr bwMode="auto">
            <a:xfrm flipH="1">
              <a:off x="3627" y="12456"/>
              <a:ext cx="837" cy="57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Line 14"/>
            <p:cNvCxnSpPr/>
            <p:nvPr/>
          </p:nvCxnSpPr>
          <p:spPr bwMode="auto">
            <a:xfrm>
              <a:off x="5867" y="12441"/>
              <a:ext cx="864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" name="Line 15"/>
            <p:cNvCxnSpPr/>
            <p:nvPr/>
          </p:nvCxnSpPr>
          <p:spPr bwMode="auto">
            <a:xfrm flipH="1">
              <a:off x="8640" y="9036"/>
              <a:ext cx="567" cy="46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7" name="Line 16"/>
            <p:cNvCxnSpPr/>
            <p:nvPr/>
          </p:nvCxnSpPr>
          <p:spPr bwMode="auto">
            <a:xfrm flipH="1">
              <a:off x="6912" y="9936"/>
              <a:ext cx="1152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8" name="Line 17"/>
            <p:cNvCxnSpPr/>
            <p:nvPr/>
          </p:nvCxnSpPr>
          <p:spPr bwMode="auto">
            <a:xfrm>
              <a:off x="8100" y="8064"/>
              <a:ext cx="1296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9" name="Line 18"/>
            <p:cNvCxnSpPr/>
            <p:nvPr/>
          </p:nvCxnSpPr>
          <p:spPr bwMode="auto">
            <a:xfrm>
              <a:off x="6192" y="7344"/>
              <a:ext cx="1152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0" name="Line 19"/>
            <p:cNvCxnSpPr/>
            <p:nvPr/>
          </p:nvCxnSpPr>
          <p:spPr bwMode="auto">
            <a:xfrm>
              <a:off x="4320" y="6624"/>
              <a:ext cx="100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1" name="Line 20"/>
            <p:cNvCxnSpPr/>
            <p:nvPr/>
          </p:nvCxnSpPr>
          <p:spPr bwMode="auto">
            <a:xfrm>
              <a:off x="5256" y="11196"/>
              <a:ext cx="0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103982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Infusion">
  <a:themeElements>
    <a:clrScheme name="Infusion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Infusion">
      <a:majorFont>
        <a:latin typeface="Mistral"/>
        <a:ea typeface=""/>
        <a:cs typeface=""/>
        <a:font script="Jpan" typeface="ＤＦＰ行書体"/>
        <a:font script="Hans" typeface="宋体"/>
        <a:font script="Hant" typeface="新細明體"/>
      </a:majorFont>
      <a:minorFont>
        <a:latin typeface="Candara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Infusion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300000"/>
                <a:lumMod val="125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70000"/>
                <a:satMod val="120000"/>
              </a:schemeClr>
              <a:schemeClr val="phClr">
                <a:tint val="70000"/>
                <a:satMod val="135000"/>
              </a:schemeClr>
            </a:duotone>
          </a:blip>
          <a:tile tx="0" ty="0" sx="40000" sy="40000" flip="none" algn="tl"/>
        </a:blipFill>
      </a:fillStyleLst>
      <a:lnStyleLst>
        <a:ln w="38100" cap="flat" cmpd="sng" algn="ctr">
          <a:solidFill>
            <a:schemeClr val="phClr">
              <a:alpha val="70000"/>
              <a:satMod val="105000"/>
            </a:schemeClr>
          </a:solidFill>
          <a:prstDash val="solid"/>
          <a:miter/>
        </a:ln>
        <a:ln w="50800" cap="flat" cmpd="sng" algn="ctr">
          <a:solidFill>
            <a:schemeClr val="phClr">
              <a:alpha val="50000"/>
            </a:schemeClr>
          </a:solidFill>
          <a:prstDash val="solid"/>
          <a:miter/>
        </a:ln>
        <a:ln w="88900" cap="flat" cmpd="sng" algn="ctr">
          <a:solidFill>
            <a:schemeClr val="phClr">
              <a:alpha val="40000"/>
            </a:schemeClr>
          </a:solidFill>
          <a:prstDash val="solid"/>
          <a:miter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innerShdw blurRad="190500" dir="13500000">
              <a:srgbClr val="000000">
                <a:alpha val="50000"/>
              </a:srgbClr>
            </a:innerShdw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blipFill rotWithShape="1">
          <a:blip xmlns:r="http://schemas.openxmlformats.org/officeDocument/2006/relationships" r:embed="rId3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4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  <a:blipFill rotWithShape="1">
          <a:blip xmlns:r="http://schemas.openxmlformats.org/officeDocument/2006/relationships" r:embed="rId5">
            <a:duotone>
              <a:schemeClr val="phClr">
                <a:shade val="70000"/>
                <a:satMod val="500000"/>
                <a:lumMod val="50000"/>
              </a:schemeClr>
              <a:schemeClr val="phClr">
                <a:satMod val="800000"/>
                <a:lumMod val="2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Infusion.thmx</Template>
  <TotalTime>1707</TotalTime>
  <Words>1460</Words>
  <Application>Microsoft Macintosh PowerPoint</Application>
  <PresentationFormat>On-screen Show (4:3)</PresentationFormat>
  <Paragraphs>111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Infusion</vt:lpstr>
      <vt:lpstr>EVANGELISMO</vt:lpstr>
      <vt:lpstr>¿Cuál es el rol de la iglesia en el mundo?</vt:lpstr>
      <vt:lpstr>Tres clases de evangelismo distintos</vt:lpstr>
      <vt:lpstr>Cinco convicciones bíblicas concernientes al evangelismo</vt:lpstr>
      <vt:lpstr>Cinco convicciones bíblicas concernientes al evangelismo</vt:lpstr>
      <vt:lpstr>Barreras potenciales para el evangelismo efectivo</vt:lpstr>
      <vt:lpstr>Claves para el evangelismo efectivo</vt:lpstr>
      <vt:lpstr>Claves para el evangelismo efectivo</vt:lpstr>
      <vt:lpstr>Decisión Contínua</vt:lpstr>
      <vt:lpstr>APOLOGÉTICAS</vt:lpstr>
      <vt:lpstr>Apologéticas</vt:lpstr>
      <vt:lpstr>Objeciones al Cristianismo</vt:lpstr>
      <vt:lpstr> Respuesta bíblica al problema de la existencia de la maldad</vt:lpstr>
      <vt:lpstr>Respuesta bíblica al problema de la existencia de la maldad</vt:lpstr>
      <vt:lpstr>Respuesta bíblica al problema de la existencia de la maldad</vt:lpstr>
      <vt:lpstr>Respuesta bíblica al problema de la existencia de la maldad</vt:lpstr>
      <vt:lpstr>Respuesta bíblica al problema de la existencia de la maldad</vt:lpstr>
      <vt:lpstr>Respuesta bíblica al problema de la existencia de la maldad</vt:lpstr>
      <vt:lpstr>Respuesta bíblica al problema de los milagros</vt:lpstr>
      <vt:lpstr>Respuesta bíblica al problema de los milagros: RESURRECCIÓN</vt:lpstr>
      <vt:lpstr>Respuesta bíblica al problema de los milagros: RESURRECCIÓN</vt:lpstr>
      <vt:lpstr>Otro argumento bíblico para la resurrección: PROFECÍA CUMPLIDA</vt:lpstr>
    </vt:vector>
  </TitlesOfParts>
  <Company>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EVANGELISMO</dc:title>
  <dc:creator>Marie Claude Bastres</dc:creator>
  <cp:lastModifiedBy>Marie Claude Bastres</cp:lastModifiedBy>
  <cp:revision>14</cp:revision>
  <dcterms:created xsi:type="dcterms:W3CDTF">2015-09-08T13:58:18Z</dcterms:created>
  <dcterms:modified xsi:type="dcterms:W3CDTF">2015-09-14T01:05:10Z</dcterms:modified>
</cp:coreProperties>
</file>